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341" r:id="rId3"/>
    <p:sldId id="330" r:id="rId4"/>
    <p:sldId id="261" r:id="rId5"/>
    <p:sldId id="262" r:id="rId6"/>
    <p:sldId id="264" r:id="rId7"/>
    <p:sldId id="281" r:id="rId8"/>
    <p:sldId id="265" r:id="rId9"/>
    <p:sldId id="309" r:id="rId10"/>
    <p:sldId id="307" r:id="rId11"/>
    <p:sldId id="296" r:id="rId12"/>
    <p:sldId id="297" r:id="rId13"/>
    <p:sldId id="276" r:id="rId14"/>
    <p:sldId id="266" r:id="rId15"/>
    <p:sldId id="267" r:id="rId16"/>
    <p:sldId id="315" r:id="rId17"/>
    <p:sldId id="316" r:id="rId18"/>
    <p:sldId id="278" r:id="rId19"/>
    <p:sldId id="268" r:id="rId20"/>
    <p:sldId id="269" r:id="rId21"/>
    <p:sldId id="270" r:id="rId22"/>
    <p:sldId id="272" r:id="rId23"/>
    <p:sldId id="273" r:id="rId24"/>
    <p:sldId id="274" r:id="rId25"/>
    <p:sldId id="280" r:id="rId26"/>
    <p:sldId id="275" r:id="rId27"/>
    <p:sldId id="282" r:id="rId28"/>
    <p:sldId id="283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284" r:id="rId37"/>
    <p:sldId id="312" r:id="rId38"/>
    <p:sldId id="290" r:id="rId39"/>
    <p:sldId id="333" r:id="rId40"/>
    <p:sldId id="313" r:id="rId41"/>
    <p:sldId id="314" r:id="rId42"/>
    <p:sldId id="302" r:id="rId43"/>
    <p:sldId id="301" r:id="rId44"/>
    <p:sldId id="288" r:id="rId45"/>
    <p:sldId id="298" r:id="rId46"/>
    <p:sldId id="300" r:id="rId47"/>
    <p:sldId id="336" r:id="rId48"/>
    <p:sldId id="303" r:id="rId49"/>
    <p:sldId id="327" r:id="rId50"/>
    <p:sldId id="338" r:id="rId51"/>
    <p:sldId id="335" r:id="rId52"/>
    <p:sldId id="318" r:id="rId53"/>
    <p:sldId id="345" r:id="rId54"/>
    <p:sldId id="346" r:id="rId55"/>
    <p:sldId id="347" r:id="rId56"/>
    <p:sldId id="339" r:id="rId57"/>
    <p:sldId id="305" r:id="rId58"/>
    <p:sldId id="285" r:id="rId59"/>
    <p:sldId id="259" r:id="rId60"/>
    <p:sldId id="299" r:id="rId61"/>
    <p:sldId id="317" r:id="rId62"/>
    <p:sldId id="344" r:id="rId63"/>
    <p:sldId id="343" r:id="rId64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F82"/>
    <a:srgbClr val="823F84"/>
    <a:srgbClr val="7D3F82"/>
    <a:srgbClr val="931136"/>
    <a:srgbClr val="F95C3C"/>
    <a:srgbClr val="4472C4"/>
    <a:srgbClr val="7F3656"/>
    <a:srgbClr val="47505B"/>
    <a:srgbClr val="257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291" autoAdjust="0"/>
  </p:normalViewPr>
  <p:slideViewPr>
    <p:cSldViewPr snapToGrid="0">
      <p:cViewPr>
        <p:scale>
          <a:sx n="70" d="100"/>
          <a:sy n="70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E417BC-499B-43B2-BF25-89A70B6C01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BCA1A-4D6C-4096-8771-166EC05422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74CC090B-3334-43A4-ADFE-DB8C58F2D780}" type="datetimeFigureOut">
              <a:rPr lang="fa-IR" smtClean="0"/>
              <a:t>16/06/1442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60F66-B232-40BA-8079-CDF95957CD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62805-284A-4C64-89CB-5F102430EB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20DE02C-06F4-4117-B6F9-46A3E8B8A23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05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EC34DC0-0E89-4229-B41D-2A641A4BDD83}" type="datetimeFigureOut">
              <a:rPr lang="fa-IR" smtClean="0"/>
              <a:t>16/06/1442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CB0A0AA-FB0D-4233-91E7-DA433B2748E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579105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21493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52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38777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53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0551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54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76398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55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28072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</a:t>
            </a:r>
            <a:r>
              <a:rPr lang="fa-IR" dirty="0"/>
              <a:t>از </a:t>
            </a:r>
            <a:r>
              <a:rPr lang="fa-IR" dirty="0" err="1"/>
              <a:t>مواردی</a:t>
            </a:r>
            <a:r>
              <a:rPr lang="fa-IR" dirty="0"/>
              <a:t> که گفته ایم چهره بوده </a:t>
            </a:r>
            <a:r>
              <a:rPr lang="fa-IR" dirty="0" err="1"/>
              <a:t>چندتا</a:t>
            </a:r>
            <a:r>
              <a:rPr lang="fa-IR" dirty="0"/>
              <a:t> </a:t>
            </a:r>
            <a:r>
              <a:rPr lang="fa-IR" dirty="0" err="1"/>
              <a:t>واقعا</a:t>
            </a:r>
            <a:r>
              <a:rPr lang="fa-IR" dirty="0"/>
              <a:t> چهره است؟</a:t>
            </a:r>
          </a:p>
          <a:p>
            <a:r>
              <a:rPr lang="en-US" dirty="0"/>
              <a:t>Recall </a:t>
            </a:r>
            <a:r>
              <a:rPr lang="fa-IR" dirty="0"/>
              <a:t>از همه ی چهره ها </a:t>
            </a:r>
            <a:r>
              <a:rPr lang="fa-IR" dirty="0" err="1"/>
              <a:t>چندتا</a:t>
            </a:r>
            <a:r>
              <a:rPr lang="fa-IR" dirty="0"/>
              <a:t> چهره تشخیص داده است.</a:t>
            </a:r>
            <a:endParaRPr lang="en-US" dirty="0"/>
          </a:p>
          <a:p>
            <a:r>
              <a:rPr lang="en-US" dirty="0"/>
              <a:t>TN</a:t>
            </a:r>
            <a:r>
              <a:rPr lang="fa-IR" dirty="0"/>
              <a:t>نداریم به این معنا چند تا مورد هست که چهره نبوده و ما هم گفته ایم نیست.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61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62368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</a:t>
            </a:r>
            <a:r>
              <a:rPr lang="fa-IR" dirty="0"/>
              <a:t>از </a:t>
            </a:r>
            <a:r>
              <a:rPr lang="fa-IR" dirty="0" err="1"/>
              <a:t>مواردی</a:t>
            </a:r>
            <a:r>
              <a:rPr lang="fa-IR" dirty="0"/>
              <a:t> که گفته ایم چهره بوده </a:t>
            </a:r>
            <a:r>
              <a:rPr lang="fa-IR" dirty="0" err="1"/>
              <a:t>چندتا</a:t>
            </a:r>
            <a:r>
              <a:rPr lang="fa-IR" dirty="0"/>
              <a:t> </a:t>
            </a:r>
            <a:r>
              <a:rPr lang="fa-IR" dirty="0" err="1"/>
              <a:t>واقعا</a:t>
            </a:r>
            <a:r>
              <a:rPr lang="fa-IR" dirty="0"/>
              <a:t> چهره است؟</a:t>
            </a:r>
          </a:p>
          <a:p>
            <a:r>
              <a:rPr lang="en-US" dirty="0"/>
              <a:t>Recall </a:t>
            </a:r>
            <a:r>
              <a:rPr lang="fa-IR" dirty="0"/>
              <a:t>از همه ی چهره ها </a:t>
            </a:r>
            <a:r>
              <a:rPr lang="fa-IR" dirty="0" err="1"/>
              <a:t>چندتا</a:t>
            </a:r>
            <a:r>
              <a:rPr lang="fa-IR" dirty="0"/>
              <a:t> چهره تشخیص داده است.</a:t>
            </a:r>
            <a:endParaRPr lang="en-US" dirty="0"/>
          </a:p>
          <a:p>
            <a:r>
              <a:rPr lang="en-US" dirty="0"/>
              <a:t>TN</a:t>
            </a:r>
            <a:r>
              <a:rPr lang="fa-IR" dirty="0"/>
              <a:t>نداریم به این معنا چند تا مورد هست که چهره نبوده و ما هم گفته ایم نیست.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62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27146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</a:t>
            </a:r>
            <a:r>
              <a:rPr lang="fa-IR" dirty="0"/>
              <a:t>از </a:t>
            </a:r>
            <a:r>
              <a:rPr lang="fa-IR" dirty="0" err="1"/>
              <a:t>مواردی</a:t>
            </a:r>
            <a:r>
              <a:rPr lang="fa-IR" dirty="0"/>
              <a:t> که گفته ایم چهره بوده </a:t>
            </a:r>
            <a:r>
              <a:rPr lang="fa-IR" dirty="0" err="1"/>
              <a:t>چندتا</a:t>
            </a:r>
            <a:r>
              <a:rPr lang="fa-IR" dirty="0"/>
              <a:t> </a:t>
            </a:r>
            <a:r>
              <a:rPr lang="fa-IR" dirty="0" err="1"/>
              <a:t>واقعا</a:t>
            </a:r>
            <a:r>
              <a:rPr lang="fa-IR" dirty="0"/>
              <a:t> چهره است؟</a:t>
            </a:r>
          </a:p>
          <a:p>
            <a:r>
              <a:rPr lang="en-US" dirty="0"/>
              <a:t>Recall </a:t>
            </a:r>
            <a:r>
              <a:rPr lang="fa-IR" dirty="0"/>
              <a:t>از همه ی چهره ها </a:t>
            </a:r>
            <a:r>
              <a:rPr lang="fa-IR" dirty="0" err="1"/>
              <a:t>چندتا</a:t>
            </a:r>
            <a:r>
              <a:rPr lang="fa-IR" dirty="0"/>
              <a:t> چهره تشخیص داده است.</a:t>
            </a:r>
            <a:endParaRPr lang="en-US" dirty="0"/>
          </a:p>
          <a:p>
            <a:r>
              <a:rPr lang="en-US" dirty="0"/>
              <a:t>TN</a:t>
            </a:r>
            <a:r>
              <a:rPr lang="fa-IR" dirty="0"/>
              <a:t>نداریم به این معنا چند تا مورد هست که چهره نبوده و ما هم گفته ایم نیست.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63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033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fa-I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a-IR" dirty="0" err="1"/>
                  <a:t>فونتش</a:t>
                </a:r>
                <a:r>
                  <a:rPr lang="fa-IR" dirty="0"/>
                  <a:t> تغییر </a:t>
                </a:r>
                <a:r>
                  <a:rPr lang="fa-IR" dirty="0" err="1"/>
                  <a:t>نمی</a:t>
                </a:r>
                <a:r>
                  <a:rPr lang="fa-IR" dirty="0"/>
                  <a:t> کند</a:t>
                </a:r>
                <a:endParaRPr lang="en-US" dirty="0"/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a-IR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در رابطه­ی (21)­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v  </a:t>
                </a:r>
                <a:r>
                  <a:rPr lang="fa-IR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 نسبت ابعاد جعبه و </a:t>
                </a:r>
                <a:r>
                  <a:rPr lang="fa-IR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α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 </a:t>
                </a:r>
                <a:r>
                  <a:rPr lang="fa-IR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پارامتر مثبتی برای برقراری تعادل است که مطابق رابطه­ی(22) محاسبه می­شود. این روش می­تواند سرعت </a:t>
                </a:r>
                <a:r>
                  <a:rPr lang="fa-IR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همگرایی</a:t>
                </a:r>
                <a:r>
                  <a:rPr lang="fa-IR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 و دقت </a:t>
                </a:r>
                <a:r>
                  <a:rPr lang="fa-IR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مسئله­ی</a:t>
                </a:r>
                <a:r>
                  <a:rPr lang="fa-IR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 </a:t>
                </a:r>
                <a:r>
                  <a:rPr lang="fa-IR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رگرسیون</a:t>
                </a:r>
                <a:r>
                  <a:rPr lang="fa-IR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 </a:t>
                </a:r>
                <a:r>
                  <a:rPr lang="fa-IR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جعبه­های</a:t>
                </a:r>
                <a:r>
                  <a:rPr lang="fa-IR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700000000000000" pitchFamily="2" charset="-78"/>
                  </a:rPr>
                  <a:t> محاطی را بیشتر کند.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700000000000000" pitchFamily="2" charset="-78"/>
                </a:endParaRPr>
              </a:p>
              <a:p>
                <a:endParaRPr lang="fa-I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11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55012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ورودی224 224*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32801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17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60165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65782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بلادرنگ نبود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21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8490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30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05905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39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9975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A0AA-FB0D-4233-91E7-DA433B2748E9}" type="slidenum">
              <a:rPr lang="fa-IR" smtClean="0"/>
              <a:t>48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9299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5616-4793-469E-BBFD-714FB07B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B20DF-21EB-46C0-82FA-290D5E1BE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AD7EB-EE9C-4F27-8FF6-1DC5DD13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7974-7BD6-406D-B82C-E007DD6426CF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4F78E-069D-4652-A039-092B0C8A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515B-5332-4521-AFCF-B57285B2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2606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766B-AB13-432B-A336-69080477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82B21-3DD0-4DF8-8884-AD9F4743D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C445A-D3F9-4BCD-9B96-C6F3572B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EC18-75E6-4804-9F72-1C046467B045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E0074-EB41-4E80-BD1B-6BB252F5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01FBD-AF78-46FB-82D3-A3A9294E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4203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6BB289-3F21-43F4-8553-446F9A6C6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8965D-BAD0-403E-8F3F-B8E223582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1E0B-FAE9-4B1E-A815-C0313BB0B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43F-2FDF-4CC0-AAAF-579799CB4422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AAABA-7EC3-4EA5-96B3-2F783132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E183F-22E5-48F6-9840-940AD05E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2385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A8AD-ED37-4980-A9F7-FEE5AA3F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75BE-91C4-4749-9A54-255DD4F10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F354-EDCA-4A53-8B8A-080ECE8B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21F9-693D-4F14-AF4F-27C54CA2FF2B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52794-D1B2-4D15-AE03-59F26949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8DC1-63C0-463F-B480-9A0B89CA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9432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DFF7-D448-4950-B750-1E356EBF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83668-742A-4C68-A5A4-1CE369B7B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39B5E-953B-4C0F-A084-62854018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6236-02C4-4FD2-81D0-B95DA92906DC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9C91A-F02C-49A3-A54B-6761DAA5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181D4-D033-4216-8935-2D785BBA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0165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9867-94A8-4EA0-BC95-DCA370FE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429BE-BFBB-4484-96CD-8BCEE641A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C31E8-410B-44B2-A353-B3785595F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94A64-54E1-4EA9-9C39-B57C4349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1594-1193-4632-BA00-ABED79ACBB1E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1FCF4-CB7D-458E-BC99-AEB8D103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2546A-A807-4A6F-9C99-80DDB129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9744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4C3F-19A6-43EC-ADF6-E75F515C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C29FF-59E1-4022-AC44-A6691868F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06925-AE7F-451B-AA3A-22966C67A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F13B7-3CAE-4F4D-9D7A-CAA4B1FC9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9F99B-E84B-4790-9BE5-013B1C1BE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1BB60-DBC9-475F-95ED-24793059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A12B-2930-4020-9F67-FE9BD8D76BC5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5B5FF-8279-4825-9A9B-19914CC8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2A8B1-5B8A-4A70-B09D-7C004917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5712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480A-D6BA-4B66-9C07-F19F06C4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E0D0E-98B4-42B9-9B65-04EEF6D73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84A9-21A7-4D30-9FF8-AC7976A77DBD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A91D-E267-49E8-B099-07653902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05355-2550-4932-AE14-0DBD39CC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837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B62F6-3485-43DE-8324-73A35186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891C-BD96-46C6-A899-966E60557D84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219E5-EC86-4333-A98A-DE8634D5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40271-04B0-4149-808E-27E32636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9226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A03A-024C-4D24-93A0-D75531AF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5D5F5-841E-4F21-8305-D83232434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7EA85-E45C-4DF7-B899-8E1D9DDF2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3DD1F-3C51-49EF-9A9D-7F6D08E0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A9C4-5BCE-4819-9413-4ACC2B43DB5D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F12A1-680D-4D79-A0B7-0F3225CD4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63925-1575-46FD-9FE5-E8153E09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8019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8E0A-E2BE-4E9A-9145-A1A15174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D8754-D460-4A99-A37C-886F3AEDA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2BECD-30B7-4EC9-AD58-48CC612EF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EED83-8A17-4B02-9F8D-3368914B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E22E-8595-4B04-A707-7FE2C647F440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A88C1-3F77-46B2-BE3B-BDDA39BF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CC847-ADE2-48BE-A57E-15006967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9028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672E6-CFCA-4F7D-B4E0-447CC525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7FA27-B1BF-42B5-958E-AEFED3541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3BE5-FBDC-4603-A8D4-113AEF21F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2F3CD-F0FF-4E4E-9372-727E4C761B0A}" type="datetime8">
              <a:rPr lang="fa-IR" smtClean="0"/>
              <a:t>29 ژانويه 21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364C9-7AFB-41E3-B919-0D36B3C51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6BC5E-74D6-4FFB-9036-813159935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400E1-C06B-4D3B-B6C7-2D1877364C5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1322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0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20.png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869CC73-2BA5-4A2B-A396-5C542989FD6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5" name="Title 15">
            <a:extLst>
              <a:ext uri="{FF2B5EF4-FFF2-40B4-BE49-F238E27FC236}">
                <a16:creationId xmlns:a16="http://schemas.microsoft.com/office/drawing/2014/main" id="{FA5A6118-0777-43CD-8F40-EFF8A33015FB}"/>
              </a:ext>
            </a:extLst>
          </p:cNvPr>
          <p:cNvSpPr txBox="1">
            <a:spLocks/>
          </p:cNvSpPr>
          <p:nvPr/>
        </p:nvSpPr>
        <p:spPr>
          <a:xfrm>
            <a:off x="5406548" y="1787092"/>
            <a:ext cx="6785452" cy="85092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>
              <a:lnSpc>
                <a:spcPct val="107000"/>
              </a:lnSpc>
              <a:spcBef>
                <a:spcPts val="1200"/>
              </a:spcBef>
            </a:pPr>
            <a:r>
              <a:rPr lang="ar-SA" sz="2400" dirty="0">
                <a:latin typeface="Calibri Light" panose="020F0302020204030204" pitchFamily="34" charset="0"/>
                <a:ea typeface="Times New Roman" panose="02020603050405020304" pitchFamily="18" charset="0"/>
                <a:cs typeface="B Nazanin" panose="00000700000000000000" pitchFamily="2" charset="-78"/>
              </a:rPr>
              <a:t>تشخیص بلادرنگ اشیاء در تصاویر دیجیتال با استفاده از یادگیری عمیق</a:t>
            </a:r>
            <a:endParaRPr lang="en-US" sz="2400" dirty="0"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B4F5857-96BC-44BA-8BC0-90E248EA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693" y="221237"/>
            <a:ext cx="1002730" cy="1172123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DEC40EF-2F43-490F-B1EE-608A2B0D2A9B}"/>
              </a:ext>
            </a:extLst>
          </p:cNvPr>
          <p:cNvSpPr txBox="1">
            <a:spLocks/>
          </p:cNvSpPr>
          <p:nvPr/>
        </p:nvSpPr>
        <p:spPr>
          <a:xfrm>
            <a:off x="5967663" y="3258825"/>
            <a:ext cx="5143500" cy="388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D8B440B3-3834-4824-8CF1-16EF45AC92E7}"/>
              </a:ext>
            </a:extLst>
          </p:cNvPr>
          <p:cNvSpPr txBox="1">
            <a:spLocks/>
          </p:cNvSpPr>
          <p:nvPr/>
        </p:nvSpPr>
        <p:spPr>
          <a:xfrm>
            <a:off x="6082735" y="3506835"/>
            <a:ext cx="5832208" cy="503167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2000" dirty="0" err="1">
                <a:solidFill>
                  <a:schemeClr val="tx1"/>
                </a:solidFill>
                <a:cs typeface="B Nazanin" panose="00000700000000000000" pitchFamily="2" charset="-78"/>
              </a:rPr>
              <a:t>ارائه‏دهنده</a:t>
            </a:r>
            <a:r>
              <a:rPr lang="fa-IR" sz="2000" dirty="0">
                <a:solidFill>
                  <a:schemeClr val="tx1"/>
                </a:solidFill>
                <a:cs typeface="B Nazanin" panose="00000700000000000000" pitchFamily="2" charset="-78"/>
              </a:rPr>
              <a:t> : </a:t>
            </a:r>
            <a:r>
              <a:rPr lang="fa-IR" sz="2000" dirty="0" err="1">
                <a:solidFill>
                  <a:schemeClr val="tx1"/>
                </a:solidFill>
                <a:cs typeface="B Nazanin" panose="00000700000000000000" pitchFamily="2" charset="-78"/>
              </a:rPr>
              <a:t>ساناز</a:t>
            </a:r>
            <a:r>
              <a:rPr lang="fa-IR" sz="2000" dirty="0">
                <a:solidFill>
                  <a:schemeClr val="tx1"/>
                </a:solidFill>
                <a:cs typeface="B Nazanin" panose="00000700000000000000" pitchFamily="2" charset="-78"/>
              </a:rPr>
              <a:t> </a:t>
            </a:r>
            <a:r>
              <a:rPr lang="fa-IR" sz="2000" dirty="0" err="1">
                <a:solidFill>
                  <a:schemeClr val="tx1"/>
                </a:solidFill>
                <a:cs typeface="B Nazanin" panose="00000700000000000000" pitchFamily="2" charset="-78"/>
              </a:rPr>
              <a:t>خلیلی</a:t>
            </a:r>
            <a:endParaRPr lang="fa-IR" sz="2000" dirty="0">
              <a:solidFill>
                <a:schemeClr val="tx1"/>
              </a:solidFill>
              <a:cs typeface="B Nazanin" panose="00000700000000000000" pitchFamily="2" charset="-78"/>
            </a:endParaRPr>
          </a:p>
          <a:p>
            <a:pPr marL="0" indent="0" algn="ctr">
              <a:buNone/>
            </a:pPr>
            <a:r>
              <a:rPr lang="fa-IR" sz="2000" dirty="0">
                <a:solidFill>
                  <a:schemeClr val="tx1"/>
                </a:solidFill>
                <a:cs typeface="B Nazanin" panose="00000700000000000000" pitchFamily="2" charset="-78"/>
              </a:rPr>
              <a:t>اساتید‏ ‏راهنما :</a:t>
            </a:r>
            <a:r>
              <a:rPr lang="fa-IR" sz="2000" dirty="0" err="1">
                <a:solidFill>
                  <a:schemeClr val="tx1"/>
                </a:solidFill>
                <a:cs typeface="B Nazanin" panose="00000700000000000000" pitchFamily="2" charset="-78"/>
              </a:rPr>
              <a:t>آقای‏دکترحیدریان</a:t>
            </a:r>
            <a:r>
              <a:rPr lang="fa-IR" sz="2000" dirty="0">
                <a:solidFill>
                  <a:schemeClr val="tx1"/>
                </a:solidFill>
                <a:cs typeface="B Nazanin" panose="00000700000000000000" pitchFamily="2" charset="-78"/>
              </a:rPr>
              <a:t> و </a:t>
            </a:r>
            <a:r>
              <a:rPr lang="fa-IR" sz="2000" dirty="0" err="1">
                <a:solidFill>
                  <a:schemeClr val="tx1"/>
                </a:solidFill>
                <a:cs typeface="B Nazanin" panose="00000700000000000000" pitchFamily="2" charset="-78"/>
              </a:rPr>
              <a:t>آقای‏دکترشکیبا</a:t>
            </a:r>
            <a:r>
              <a:rPr lang="fa-IR" sz="2000" dirty="0">
                <a:solidFill>
                  <a:schemeClr val="tx1"/>
                </a:solidFill>
                <a:cs typeface="B Nazanin" panose="00000700000000000000" pitchFamily="2" charset="-78"/>
              </a:rPr>
              <a:t> </a:t>
            </a:r>
          </a:p>
          <a:p>
            <a:pPr marL="0" indent="0" algn="ctr">
              <a:buNone/>
            </a:pPr>
            <a:r>
              <a:rPr lang="fa-IR" sz="2000" dirty="0">
                <a:solidFill>
                  <a:schemeClr val="tx1"/>
                </a:solidFill>
                <a:cs typeface="B Nazanin" panose="00000700000000000000" pitchFamily="2" charset="-78"/>
              </a:rPr>
              <a:t>زمستان 99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02DFC8-3AB6-4734-A787-22C37C0CAD45}"/>
              </a:ext>
            </a:extLst>
          </p:cNvPr>
          <p:cNvSpPr/>
          <p:nvPr/>
        </p:nvSpPr>
        <p:spPr>
          <a:xfrm>
            <a:off x="5406548" y="189459"/>
            <a:ext cx="1378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2800" b="1" dirty="0">
                <a:latin typeface="Andalus" panose="02020603050405020304" pitchFamily="18" charset="-78"/>
                <a:cs typeface="B Nazanin" panose="00000700000000000000" pitchFamily="2" charset="-78"/>
              </a:rPr>
              <a:t>به نام خدا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674687-452A-4F6C-A94D-74CF42E927B8}"/>
              </a:ext>
            </a:extLst>
          </p:cNvPr>
          <p:cNvCxnSpPr>
            <a:cxnSpLocks/>
          </p:cNvCxnSpPr>
          <p:nvPr/>
        </p:nvCxnSpPr>
        <p:spPr>
          <a:xfrm flipV="1">
            <a:off x="6326616" y="3400047"/>
            <a:ext cx="5186437" cy="28953"/>
          </a:xfrm>
          <a:prstGeom prst="line">
            <a:avLst/>
          </a:prstGeom>
          <a:ln w="28575">
            <a:solidFill>
              <a:srgbClr val="931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0CF8301-A6D7-4B44-93E5-39742742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9" y="-1210"/>
            <a:ext cx="6193041" cy="74721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24031D0-5839-45DA-A1F3-2BD7CB2C2C6D}"/>
              </a:ext>
            </a:extLst>
          </p:cNvPr>
          <p:cNvSpPr txBox="1"/>
          <p:nvPr/>
        </p:nvSpPr>
        <p:spPr>
          <a:xfrm>
            <a:off x="5907007" y="2765488"/>
            <a:ext cx="6096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cs typeface="+mj-cs"/>
              </a:rPr>
              <a:t>Real-time object detection in digital images using deep learning </a:t>
            </a:r>
            <a:endParaRPr lang="fa-IR" dirty="0">
              <a:cs typeface="+mj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15C23D-68DD-44E9-B6FA-8C93DC41C75F}"/>
              </a:ext>
            </a:extLst>
          </p:cNvPr>
          <p:cNvSpPr/>
          <p:nvPr/>
        </p:nvSpPr>
        <p:spPr>
          <a:xfrm>
            <a:off x="356072" y="807298"/>
            <a:ext cx="5459895" cy="5459895"/>
          </a:xfrm>
          <a:prstGeom prst="ellipse">
            <a:avLst/>
          </a:prstGeom>
          <a:noFill/>
          <a:ln w="28575"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1862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/>
              <a:t>تابع هزینه</a:t>
            </a:r>
            <a:endParaRPr lang="ru-RU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09828AB-27F0-4AFD-8A91-7F7139858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1" y="1600571"/>
            <a:ext cx="6618852" cy="448373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BFA312F-6999-4029-BA9E-23B67A180609}"/>
              </a:ext>
            </a:extLst>
          </p:cNvPr>
          <p:cNvSpPr/>
          <p:nvPr/>
        </p:nvSpPr>
        <p:spPr>
          <a:xfrm>
            <a:off x="5052181" y="3259023"/>
            <a:ext cx="507470" cy="551308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354411-E518-4219-99D9-12D03F1544FB}"/>
              </a:ext>
            </a:extLst>
          </p:cNvPr>
          <p:cNvSpPr/>
          <p:nvPr/>
        </p:nvSpPr>
        <p:spPr>
          <a:xfrm>
            <a:off x="8276958" y="2394736"/>
            <a:ext cx="1111336" cy="10605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812D0D-1E64-45CD-82CE-E67AA37F4F45}"/>
              </a:ext>
            </a:extLst>
          </p:cNvPr>
          <p:cNvSpPr/>
          <p:nvPr/>
        </p:nvSpPr>
        <p:spPr>
          <a:xfrm>
            <a:off x="8554105" y="2114499"/>
            <a:ext cx="1129304" cy="10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50E94-A0EB-4EE5-B69E-4FFFE6CA90D7}"/>
              </a:ext>
            </a:extLst>
          </p:cNvPr>
          <p:cNvSpPr/>
          <p:nvPr/>
        </p:nvSpPr>
        <p:spPr>
          <a:xfrm>
            <a:off x="8554105" y="2391497"/>
            <a:ext cx="834189" cy="8006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455B30-ECB3-460F-AA92-5B5569A3287A}"/>
              </a:ext>
            </a:extLst>
          </p:cNvPr>
          <p:cNvCxnSpPr/>
          <p:nvPr/>
        </p:nvCxnSpPr>
        <p:spPr>
          <a:xfrm>
            <a:off x="7813901" y="3534676"/>
            <a:ext cx="2390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E0D2A-7694-4CE7-A37F-0CAD0853FE32}"/>
                  </a:ext>
                </a:extLst>
              </p:cNvPr>
              <p:cNvSpPr txBox="1"/>
              <p:nvPr/>
            </p:nvSpPr>
            <p:spPr>
              <a:xfrm>
                <a:off x="6288375" y="3303844"/>
                <a:ext cx="19544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a-IR" sz="2400" b="0" i="0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IoU</m:t>
                      </m:r>
                      <m:r>
                        <a:rPr lang="fa-IR" sz="2400" b="0" i="1" u="none" strike="noStrike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a-IR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E0D2A-7694-4CE7-A37F-0CAD0853F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375" y="3303844"/>
                <a:ext cx="195440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3B587CE-BB75-4AB5-AB54-694FD5BA9D08}"/>
              </a:ext>
            </a:extLst>
          </p:cNvPr>
          <p:cNvSpPr txBox="1"/>
          <p:nvPr/>
        </p:nvSpPr>
        <p:spPr>
          <a:xfrm>
            <a:off x="6872145" y="5443511"/>
            <a:ext cx="300657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Loss = 1-IoU</a:t>
            </a:r>
            <a:endParaRPr lang="fa-I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72662A-E3E8-405A-A2B3-0EDAF46C73D0}"/>
              </a:ext>
            </a:extLst>
          </p:cNvPr>
          <p:cNvSpPr/>
          <p:nvPr/>
        </p:nvSpPr>
        <p:spPr>
          <a:xfrm>
            <a:off x="1987826" y="3157669"/>
            <a:ext cx="606230" cy="551307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A065D9-EA8D-4DC2-A53D-44C3EB399CA2}"/>
              </a:ext>
            </a:extLst>
          </p:cNvPr>
          <p:cNvSpPr/>
          <p:nvPr/>
        </p:nvSpPr>
        <p:spPr>
          <a:xfrm>
            <a:off x="3379522" y="3013919"/>
            <a:ext cx="504698" cy="520758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7E928E-5F98-4100-A70A-C7F97B06C6EB}"/>
              </a:ext>
            </a:extLst>
          </p:cNvPr>
          <p:cNvSpPr txBox="1"/>
          <p:nvPr/>
        </p:nvSpPr>
        <p:spPr>
          <a:xfrm>
            <a:off x="5728139" y="12868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a-IR" altLang="fa-I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700000000000000" pitchFamily="2" charset="-78"/>
              </a:rPr>
              <a:t>3- معیار میزان همپوشانی اشتراک بر اجتماع</a:t>
            </a:r>
            <a:endParaRPr kumimoji="0" lang="en-US" altLang="fa-I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B Nazanin" panose="00000700000000000000" pitchFamily="2" charset="-7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ECD9FB-CF36-4F78-AE29-6A4D189006CA}"/>
              </a:ext>
            </a:extLst>
          </p:cNvPr>
          <p:cNvSpPr/>
          <p:nvPr/>
        </p:nvSpPr>
        <p:spPr>
          <a:xfrm>
            <a:off x="8237212" y="3879741"/>
            <a:ext cx="1111336" cy="106052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958D5D-C773-441A-9457-8774B79E5417}"/>
              </a:ext>
            </a:extLst>
          </p:cNvPr>
          <p:cNvSpPr/>
          <p:nvPr/>
        </p:nvSpPr>
        <p:spPr>
          <a:xfrm>
            <a:off x="8514359" y="3599504"/>
            <a:ext cx="1129304" cy="1077670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AC7165-8E9B-4F25-A3FC-5B86DF141859}"/>
              </a:ext>
            </a:extLst>
          </p:cNvPr>
          <p:cNvSpPr/>
          <p:nvPr/>
        </p:nvSpPr>
        <p:spPr>
          <a:xfrm>
            <a:off x="8514359" y="3876502"/>
            <a:ext cx="834189" cy="800672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88DB-50B0-4A02-8933-F79D53180E67}"/>
                  </a:ext>
                </a:extLst>
              </p:cNvPr>
              <p:cNvSpPr txBox="1"/>
              <p:nvPr/>
            </p:nvSpPr>
            <p:spPr>
              <a:xfrm>
                <a:off x="10080499" y="3030709"/>
                <a:ext cx="2214234" cy="891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sz="2400" b="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sz="2400" b="0" u="none" strike="noStrike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fa-IR" sz="2400" b="0" i="1" u="none" strike="noStrike">
                              <a:effectLst/>
                              <a:latin typeface="Cambria Math" panose="02040503050406030204" pitchFamily="18" charset="0"/>
                            </a:rPr>
                            <m:t>B</m:t>
                          </m:r>
                          <m:sSup>
                            <m:sSupPr>
                              <m:ctrl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2400" b="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p>
                          </m:sSup>
                          <m:r>
                            <a:rPr lang="fa-IR" sz="2400" b="0" u="none" strike="noStrike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fa-IR" sz="2400" b="0" u="none" strike="noStrike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fa-IR" sz="2400" b="0" i="1" u="none" strike="noStrike">
                              <a:effectLst/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fa-IR" sz="2400" b="0" u="none" strike="noStrike">
                              <a:effectLst/>
                              <a:latin typeface="Cambria Math" panose="02040503050406030204" pitchFamily="18" charset="0"/>
                            </a:rPr>
                            <m:t>∪</m:t>
                          </m:r>
                          <m:sSup>
                            <m:sSupPr>
                              <m:ctrl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p>
                          </m:sSup>
                          <m:r>
                            <a:rPr lang="fa-IR" sz="2400" b="0" u="none" strike="noStrike"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a-IR" sz="2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88DB-50B0-4A02-8933-F79D531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499" y="3030709"/>
                <a:ext cx="2214234" cy="891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65AF733-2E47-4055-B0EB-4EB16BF7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10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04373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1B38228-8627-4574-BA76-1E95423D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41" y="3997606"/>
            <a:ext cx="3786443" cy="26031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95734ED-5C01-4213-A634-6075EDE8CF4D}"/>
              </a:ext>
            </a:extLst>
          </p:cNvPr>
          <p:cNvSpPr/>
          <p:nvPr/>
        </p:nvSpPr>
        <p:spPr>
          <a:xfrm>
            <a:off x="1571189" y="4259922"/>
            <a:ext cx="641366" cy="554363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467D32-575B-4246-BE87-9DB442017939}"/>
              </a:ext>
            </a:extLst>
          </p:cNvPr>
          <p:cNvSpPr/>
          <p:nvPr/>
        </p:nvSpPr>
        <p:spPr>
          <a:xfrm>
            <a:off x="957565" y="4537139"/>
            <a:ext cx="585398" cy="762056"/>
          </a:xfrm>
          <a:prstGeom prst="rect">
            <a:avLst/>
          </a:prstGeom>
          <a:noFill/>
          <a:ln w="12700" cap="flat">
            <a:solidFill>
              <a:schemeClr val="accent6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55E132-3D19-47BF-8A44-7A069462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41" y="1067375"/>
            <a:ext cx="3786443" cy="26031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9DB16C-AE74-4429-B309-883D241799E4}"/>
              </a:ext>
            </a:extLst>
          </p:cNvPr>
          <p:cNvSpPr/>
          <p:nvPr/>
        </p:nvSpPr>
        <p:spPr>
          <a:xfrm>
            <a:off x="957565" y="1609450"/>
            <a:ext cx="585398" cy="762056"/>
          </a:xfrm>
          <a:prstGeom prst="rect">
            <a:avLst/>
          </a:prstGeom>
          <a:noFill/>
          <a:ln w="12700" cap="flat">
            <a:solidFill>
              <a:schemeClr val="accent6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36A36-5F33-4FF3-BE76-43C6B664E86E}"/>
              </a:ext>
            </a:extLst>
          </p:cNvPr>
          <p:cNvSpPr/>
          <p:nvPr/>
        </p:nvSpPr>
        <p:spPr>
          <a:xfrm>
            <a:off x="2755186" y="1218688"/>
            <a:ext cx="641366" cy="554363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7DE10C6-A103-40C6-868F-5FC5CBD4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/>
              <a:t>تابع هزینه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8FA41C-B46D-4759-8DD2-4D308BA178C4}"/>
                  </a:ext>
                </a:extLst>
              </p:cNvPr>
              <p:cNvSpPr txBox="1"/>
              <p:nvPr/>
            </p:nvSpPr>
            <p:spPr>
              <a:xfrm>
                <a:off x="5721259" y="1392819"/>
                <a:ext cx="6096000" cy="87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a-IR" sz="2400" b="0" i="1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GIoU</m:t>
                      </m:r>
                      <m:r>
                        <a:rPr lang="fa-IR" sz="2400" b="0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=</m:t>
                      </m:r>
                      <m:r>
                        <m:rPr>
                          <m:sty m:val="p"/>
                        </m:rPr>
                        <a:rPr lang="fa-IR" sz="2400" b="0" i="1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IoU</m:t>
                      </m:r>
                      <m:r>
                        <a:rPr lang="fa-IR" sz="2400" b="0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−</m:t>
                      </m:r>
                      <m:f>
                        <m:fPr>
                          <m:ctrlPr>
                            <a:rPr lang="fa-IR" sz="2400" i="1" u="none" strike="noStrike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a-IR" sz="240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  <m:t>C</m:t>
                              </m:r>
                              <m:r>
                                <a:rPr lang="fa-IR" sz="2400" b="0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a-IR" sz="240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a-IR" sz="2400" b="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</a:rPr>
                                    <m:t>B</m:t>
                                  </m:r>
                                  <m:r>
                                    <a:rPr lang="fa-IR" sz="2400" b="0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</a:rPr>
                                    <m:t>∪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a-IR" sz="2400" b="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fa-IR" sz="2400" b="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</a:rPr>
                                    <m:t>gt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fa-IR" sz="240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  <m:t>C</m:t>
                              </m:r>
                            </m:e>
                          </m:d>
                        </m:den>
                      </m:f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.</m:t>
                      </m:r>
                    </m:oMath>
                  </m:oMathPara>
                </a14:m>
                <a:endParaRPr lang="fa-IR" sz="2400" i="0" u="none" strike="noStrike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+mj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8FA41C-B46D-4759-8DD2-4D308BA17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59" y="1392819"/>
                <a:ext cx="6096000" cy="87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2A9CD1-D527-4F7C-8B9A-A6FE4AB8CC57}"/>
                  </a:ext>
                </a:extLst>
              </p:cNvPr>
              <p:cNvSpPr txBox="1"/>
              <p:nvPr/>
            </p:nvSpPr>
            <p:spPr>
              <a:xfrm>
                <a:off x="5803687" y="2609303"/>
                <a:ext cx="6096000" cy="842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2880" algn="just" rtl="1" font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a-I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DIoU</m:t>
                      </m:r>
                      <m:r>
                        <a:rPr lang="fa-I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a-IR" sz="2400" b="0" i="1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IoU</m:t>
                      </m:r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a-IR" sz="2400" i="1" u="none" strike="noStrike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a-IR" sz="240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p>
                              <m: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fa-IR" sz="240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fa-IR" sz="2400" b="0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a-IR" sz="240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a-IR" sz="2400" b="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fa-IR" sz="2400" b="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gt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a-IR" sz="240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a-IR" sz="2400" i="0" u="none" strike="noStrike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2A9CD1-D527-4F7C-8B9A-A6FE4AB8C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687" y="2609303"/>
                <a:ext cx="6096000" cy="842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FF6764-0717-44EF-8F52-16A3173787DF}"/>
                  </a:ext>
                </a:extLst>
              </p:cNvPr>
              <p:cNvSpPr txBox="1"/>
              <p:nvPr/>
            </p:nvSpPr>
            <p:spPr>
              <a:xfrm>
                <a:off x="5803687" y="3707777"/>
                <a:ext cx="5430748" cy="842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2880" algn="just" rtl="1" font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a-I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CIoU</m:t>
                      </m:r>
                      <m:r>
                        <a:rPr lang="fa-I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a-IR" sz="2400" b="0" i="1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IoU</m:t>
                      </m:r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a-IR" sz="2400" i="1" u="none" strike="noStrike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a-IR" sz="240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p>
                              <m: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fa-IR" sz="240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fa-IR" sz="2400" b="0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a-IR" sz="240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a-IR" sz="2400" b="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fa-IR" sz="2400" b="0" i="1" u="none" strike="noStrike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gt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a-IR" sz="240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fa-IR" sz="2400" b="0" i="1" u="none" strike="noStrike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a-IR" sz="2400" b="0" i="1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αv</m:t>
                      </m:r>
                      <m:r>
                        <a:rPr lang="fa-IR" sz="2400" b="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a-IR" sz="2400" i="0" u="none" strike="noStrike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FF6764-0717-44EF-8F52-16A31737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687" y="3707777"/>
                <a:ext cx="5430748" cy="842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9D4C56-A964-4AC8-87AF-10069F208FA2}"/>
                  </a:ext>
                </a:extLst>
              </p:cNvPr>
              <p:cNvSpPr txBox="1"/>
              <p:nvPr/>
            </p:nvSpPr>
            <p:spPr>
              <a:xfrm>
                <a:off x="5803687" y="5014476"/>
                <a:ext cx="6013572" cy="777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a-IR" sz="1800" u="none" strike="noStrike" smtClean="0">
                          <a:effectLst/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fa-IR" sz="1800" u="none" strike="noStrike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sz="1800" u="none" strike="noStrike" smtClean="0">
                          <a:effectLst/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fa-IR" sz="1800" u="none" strike="noStrike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sSup>
                            <m:s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𝐚𝐫𝐜𝐭𝐚𝐧</m:t>
                              </m:r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𝐠𝐭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p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𝐠𝐭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𝐚𝐫𝐜𝐭𝐚𝐧</m:t>
                              </m:r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num>
                                <m:den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den>
                              </m:f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9D4C56-A964-4AC8-87AF-10069F208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687" y="5014476"/>
                <a:ext cx="6013572" cy="777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B1962B-A828-4DD1-B9A5-2918E123C6D9}"/>
                  </a:ext>
                </a:extLst>
              </p:cNvPr>
              <p:cNvSpPr txBox="1"/>
              <p:nvPr/>
            </p:nvSpPr>
            <p:spPr>
              <a:xfrm>
                <a:off x="5803687" y="5730162"/>
                <a:ext cx="4749744" cy="608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a-IR" sz="1800" u="none" strike="noStrike" smtClean="0">
                          <a:effectLst/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fa-IR" sz="1800" u="none" strike="noStrike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𝐈𝐨𝐔</m:t>
                              </m:r>
                            </m:e>
                          </m:d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B1962B-A828-4DD1-B9A5-2918E123C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687" y="5730162"/>
                <a:ext cx="4749744" cy="6081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74BBD8E-0A4A-4E78-949B-53616F31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11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427918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 fontScale="90000"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شبکه های عصبی مصنوعی و یادگیری عمیق</a:t>
            </a:r>
            <a:endParaRPr lang="ru-RU" sz="2800" dirty="0">
              <a:cs typeface="B Nazanin" panose="000007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F5267-2B4B-4DCF-A6BB-D988033FB888}"/>
              </a:ext>
            </a:extLst>
          </p:cNvPr>
          <p:cNvSpPr txBox="1"/>
          <p:nvPr/>
        </p:nvSpPr>
        <p:spPr>
          <a:xfrm>
            <a:off x="7668321" y="2089828"/>
            <a:ext cx="3801979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000" dirty="0" err="1">
                <a:cs typeface="B Nazanin" panose="00000700000000000000" pitchFamily="2" charset="-78"/>
              </a:rPr>
              <a:t>الگوریتم</a:t>
            </a:r>
            <a:r>
              <a:rPr lang="fa-IR" sz="2000" dirty="0">
                <a:cs typeface="B Nazanin" panose="00000700000000000000" pitchFamily="2" charset="-78"/>
              </a:rPr>
              <a:t> پس انتشار خطا</a:t>
            </a:r>
          </a:p>
          <a:p>
            <a:pPr algn="r"/>
            <a:endParaRPr lang="fa-IR" sz="2400" dirty="0">
              <a:cs typeface="B Nazanin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983F6B-6B02-462B-BEFF-B1E3117B8FF2}"/>
                  </a:ext>
                </a:extLst>
              </p:cNvPr>
              <p:cNvSpPr txBox="1"/>
              <p:nvPr/>
            </p:nvSpPr>
            <p:spPr>
              <a:xfrm>
                <a:off x="304800" y="4996632"/>
                <a:ext cx="4465983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u="none" strike="no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𝐥𝐞𝐫𝐧𝐢𝐧𝐠</m:t>
                      </m:r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𝐫𝐚𝐭𝐞</m:t>
                      </m:r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sSub>
                            <m:sSub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983F6B-6B02-462B-BEFF-B1E3117B8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996632"/>
                <a:ext cx="4465983" cy="394210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2489A5-7E9D-4050-A403-A79CC4F1BC82}"/>
              </a:ext>
            </a:extLst>
          </p:cNvPr>
          <p:cNvSpPr txBox="1"/>
          <p:nvPr/>
        </p:nvSpPr>
        <p:spPr>
          <a:xfrm>
            <a:off x="5724570" y="4121881"/>
            <a:ext cx="290864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 err="1">
                <a:cs typeface="B Nazanin" panose="00000700000000000000" pitchFamily="2" charset="-78"/>
              </a:rPr>
              <a:t>الگوریتم</a:t>
            </a:r>
            <a:r>
              <a:rPr lang="fa-IR" dirty="0">
                <a:cs typeface="B Nazanin" panose="00000700000000000000" pitchFamily="2" charset="-78"/>
              </a:rPr>
              <a:t> </a:t>
            </a:r>
            <a:r>
              <a:rPr lang="fa-IR" dirty="0" err="1">
                <a:cs typeface="B Nazanin" panose="00000700000000000000" pitchFamily="2" charset="-78"/>
              </a:rPr>
              <a:t>ممنتوم</a:t>
            </a:r>
            <a:endParaRPr lang="fa-IR" dirty="0">
              <a:cs typeface="B Nazanin" panose="00000700000000000000" pitchFamily="2" charset="-78"/>
            </a:endParaRPr>
          </a:p>
          <a:p>
            <a:pPr algn="r" rtl="1"/>
            <a:r>
              <a:rPr lang="fa-IR" dirty="0" err="1">
                <a:cs typeface="B Nazanin" panose="00000700000000000000" pitchFamily="2" charset="-78"/>
              </a:rPr>
              <a:t>الگوریتم</a:t>
            </a:r>
            <a:r>
              <a:rPr lang="fa-IR" dirty="0">
                <a:cs typeface="B Nazanin" panose="00000700000000000000" pitchFamily="2" charset="-78"/>
              </a:rPr>
              <a:t> </a:t>
            </a:r>
            <a:r>
              <a:rPr lang="fa-IR" dirty="0" err="1">
                <a:cs typeface="B Nazanin" panose="00000700000000000000" pitchFamily="2" charset="-78"/>
              </a:rPr>
              <a:t>آداگراد</a:t>
            </a:r>
            <a:endParaRPr lang="fa-IR" dirty="0">
              <a:cs typeface="B Nazanin" panose="00000700000000000000" pitchFamily="2" charset="-78"/>
            </a:endParaRPr>
          </a:p>
          <a:p>
            <a:pPr algn="r" rtl="1"/>
            <a:r>
              <a:rPr lang="fa-IR" dirty="0" err="1">
                <a:cs typeface="B Nazanin" panose="00000700000000000000" pitchFamily="2" charset="-78"/>
              </a:rPr>
              <a:t>الگوریتم</a:t>
            </a:r>
            <a:r>
              <a:rPr lang="fa-IR" dirty="0">
                <a:cs typeface="B Nazanin" panose="00000700000000000000" pitchFamily="2" charset="-78"/>
              </a:rPr>
              <a:t> </a:t>
            </a:r>
            <a:r>
              <a:rPr lang="en-US" dirty="0">
                <a:cs typeface="B Nazanin" panose="00000700000000000000" pitchFamily="2" charset="-78"/>
              </a:rPr>
              <a:t>RMSprop</a:t>
            </a:r>
            <a:endParaRPr lang="fa-IR" dirty="0">
              <a:cs typeface="B Nazanin" panose="00000700000000000000" pitchFamily="2" charset="-78"/>
            </a:endParaRPr>
          </a:p>
          <a:p>
            <a:pPr algn="r" rtl="1"/>
            <a:r>
              <a:rPr lang="fa-IR" dirty="0" err="1">
                <a:cs typeface="B Nazanin" panose="00000700000000000000" pitchFamily="2" charset="-78"/>
              </a:rPr>
              <a:t>الگوریتم</a:t>
            </a:r>
            <a:r>
              <a:rPr lang="fa-IR" dirty="0">
                <a:cs typeface="B Nazanin" panose="00000700000000000000" pitchFamily="2" charset="-78"/>
              </a:rPr>
              <a:t> </a:t>
            </a:r>
            <a:r>
              <a:rPr lang="fa-IR" dirty="0" err="1">
                <a:cs typeface="B Nazanin" panose="00000700000000000000" pitchFamily="2" charset="-78"/>
              </a:rPr>
              <a:t>آدام</a:t>
            </a:r>
            <a:endParaRPr lang="fa-IR" dirty="0">
              <a:cs typeface="B Nazanin" panose="000007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791E6-EACD-4B81-AC98-361C8497A8E8}"/>
              </a:ext>
            </a:extLst>
          </p:cNvPr>
          <p:cNvSpPr txBox="1"/>
          <p:nvPr/>
        </p:nvSpPr>
        <p:spPr>
          <a:xfrm>
            <a:off x="8706679" y="4379390"/>
            <a:ext cx="3368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2000" dirty="0">
                <a:cs typeface="B Nazanin" panose="00000700000000000000" pitchFamily="2" charset="-78"/>
              </a:rPr>
              <a:t> </a:t>
            </a:r>
            <a:r>
              <a:rPr lang="fa-IR" sz="2000" dirty="0" err="1">
                <a:cs typeface="B Nazanin" panose="00000700000000000000" pitchFamily="2" charset="-78"/>
              </a:rPr>
              <a:t>بروزرسانی</a:t>
            </a:r>
            <a:r>
              <a:rPr lang="fa-IR" sz="2000" dirty="0">
                <a:cs typeface="B Nazanin" panose="00000700000000000000" pitchFamily="2" charset="-78"/>
              </a:rPr>
              <a:t> وزن ها توسط </a:t>
            </a:r>
            <a:r>
              <a:rPr lang="fa-IR" sz="2000" dirty="0" err="1">
                <a:cs typeface="B Nazanin" panose="00000700000000000000" pitchFamily="2" charset="-78"/>
              </a:rPr>
              <a:t>گرادیان</a:t>
            </a:r>
            <a:endParaRPr lang="fa-IR" sz="2000" dirty="0">
              <a:cs typeface="B Nazanin" panose="000007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0CBFD-39FA-49CD-8887-4B2F60FCDB2E}"/>
              </a:ext>
            </a:extLst>
          </p:cNvPr>
          <p:cNvSpPr txBox="1"/>
          <p:nvPr/>
        </p:nvSpPr>
        <p:spPr>
          <a:xfrm>
            <a:off x="2478157" y="1889211"/>
            <a:ext cx="6136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1800" dirty="0" err="1">
                <a:cs typeface="B Nazanin" panose="00000700000000000000" pitchFamily="2" charset="-78"/>
              </a:rPr>
              <a:t>گرادیان</a:t>
            </a:r>
            <a:r>
              <a:rPr lang="fa-IR" sz="1800" dirty="0">
                <a:cs typeface="B Nazanin" panose="00000700000000000000" pitchFamily="2" charset="-78"/>
              </a:rPr>
              <a:t> کاهشی دسته ای</a:t>
            </a:r>
          </a:p>
          <a:p>
            <a:pPr algn="r"/>
            <a:r>
              <a:rPr lang="fa-IR" sz="1800" dirty="0" err="1">
                <a:cs typeface="B Nazanin" panose="00000700000000000000" pitchFamily="2" charset="-78"/>
              </a:rPr>
              <a:t>گرادیان</a:t>
            </a:r>
            <a:r>
              <a:rPr lang="fa-IR" sz="1800" dirty="0">
                <a:cs typeface="B Nazanin" panose="00000700000000000000" pitchFamily="2" charset="-78"/>
              </a:rPr>
              <a:t> کاهشی</a:t>
            </a:r>
          </a:p>
          <a:p>
            <a:pPr algn="r"/>
            <a:r>
              <a:rPr lang="fa-IR" sz="1800" dirty="0" err="1">
                <a:cs typeface="B Nazanin" panose="00000700000000000000" pitchFamily="2" charset="-78"/>
              </a:rPr>
              <a:t>گرادیان</a:t>
            </a:r>
            <a:r>
              <a:rPr lang="fa-IR" sz="1800" dirty="0">
                <a:cs typeface="B Nazanin" panose="00000700000000000000" pitchFamily="2" charset="-78"/>
              </a:rPr>
              <a:t> کاهشی </a:t>
            </a:r>
            <a:r>
              <a:rPr lang="fa-IR" sz="1800" dirty="0" err="1">
                <a:cs typeface="B Nazanin" panose="00000700000000000000" pitchFamily="2" charset="-78"/>
              </a:rPr>
              <a:t>دستک</a:t>
            </a:r>
            <a:endParaRPr lang="fa-IR" sz="1800" dirty="0">
              <a:cs typeface="B Nazanin" panose="00000700000000000000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F50200-2738-49D2-896D-EFEC907787F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5EBF642-66A9-4E20-8DC5-8D27DDFDA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5" y="2028937"/>
            <a:ext cx="4360793" cy="27178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6D9B0-774F-43C3-AED1-08509FD96E4C}"/>
              </a:ext>
            </a:extLst>
          </p:cNvPr>
          <p:cNvSpPr/>
          <p:nvPr/>
        </p:nvSpPr>
        <p:spPr>
          <a:xfrm>
            <a:off x="1457739" y="2736120"/>
            <a:ext cx="1205948" cy="272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tx1"/>
                </a:solidFill>
                <a:cs typeface="B Nazanin" panose="00000700000000000000" pitchFamily="2" charset="-78"/>
              </a:rPr>
              <a:t>نرخ یادگیری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ADD32-23DA-4850-860C-99CAE1F27864}"/>
              </a:ext>
            </a:extLst>
          </p:cNvPr>
          <p:cNvSpPr/>
          <p:nvPr/>
        </p:nvSpPr>
        <p:spPr>
          <a:xfrm>
            <a:off x="2368885" y="3528439"/>
            <a:ext cx="927652" cy="218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tx1"/>
                </a:solidFill>
                <a:cs typeface="B Nazanin" panose="00000700000000000000" pitchFamily="2" charset="-78"/>
              </a:rPr>
              <a:t>بهینه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89E58-421F-41B6-B66B-2098AF6E01E4}"/>
              </a:ext>
            </a:extLst>
          </p:cNvPr>
          <p:cNvSpPr/>
          <p:nvPr/>
        </p:nvSpPr>
        <p:spPr>
          <a:xfrm>
            <a:off x="304801" y="4214431"/>
            <a:ext cx="1765976" cy="329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 err="1">
                <a:solidFill>
                  <a:schemeClr val="tx1"/>
                </a:solidFill>
                <a:cs typeface="B Nazanin" panose="00000700000000000000" pitchFamily="2" charset="-78"/>
              </a:rPr>
              <a:t>مقداردهی</a:t>
            </a:r>
            <a:r>
              <a:rPr lang="fa-IR" dirty="0">
                <a:solidFill>
                  <a:schemeClr val="tx1"/>
                </a:solidFill>
                <a:cs typeface="B Nazanin" panose="00000700000000000000" pitchFamily="2" charset="-78"/>
              </a:rPr>
              <a:t> تصادفی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C829B-2716-46E8-945B-2B92CC794C3E}"/>
              </a:ext>
            </a:extLst>
          </p:cNvPr>
          <p:cNvSpPr txBox="1"/>
          <p:nvPr/>
        </p:nvSpPr>
        <p:spPr>
          <a:xfrm>
            <a:off x="543339" y="1906477"/>
            <a:ext cx="6493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هزینه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0A2D63-DD5D-4BF3-B919-15736AD51717}"/>
              </a:ext>
            </a:extLst>
          </p:cNvPr>
          <p:cNvSpPr/>
          <p:nvPr/>
        </p:nvSpPr>
        <p:spPr>
          <a:xfrm>
            <a:off x="8599725" y="3826739"/>
            <a:ext cx="385794" cy="1588927"/>
          </a:xfrm>
          <a:prstGeom prst="rightBrace">
            <a:avLst/>
          </a:prstGeom>
          <a:ln>
            <a:solidFill>
              <a:srgbClr val="931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D04F04E-1D84-4E08-9F94-063EA81CA7D6}"/>
              </a:ext>
            </a:extLst>
          </p:cNvPr>
          <p:cNvSpPr/>
          <p:nvPr/>
        </p:nvSpPr>
        <p:spPr>
          <a:xfrm>
            <a:off x="8614261" y="1670956"/>
            <a:ext cx="385794" cy="1358152"/>
          </a:xfrm>
          <a:prstGeom prst="rightBrace">
            <a:avLst/>
          </a:prstGeom>
          <a:ln>
            <a:solidFill>
              <a:srgbClr val="931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DFFC6-4BC2-4204-A232-0FC2C7586E28}"/>
              </a:ext>
            </a:extLst>
          </p:cNvPr>
          <p:cNvSpPr txBox="1"/>
          <p:nvPr/>
        </p:nvSpPr>
        <p:spPr>
          <a:xfrm>
            <a:off x="755374" y="5976730"/>
            <a:ext cx="49691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https://www.freecodecamp.org/news/demystifying-gradient-descent-and-backpropagation-via-logistic-regression-based-image-classification-9b5526c2ed46/</a:t>
            </a:r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CC1DA0AE-CC30-457E-ABDB-DCD6FB3C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12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32021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D903-A224-48EF-B22A-AB041222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526" y="2766218"/>
            <a:ext cx="4634947" cy="1325563"/>
          </a:xfrm>
        </p:spPr>
        <p:txBody>
          <a:bodyPr/>
          <a:lstStyle/>
          <a:p>
            <a:r>
              <a:rPr lang="fa-IR" dirty="0">
                <a:cs typeface="B Nazanin" panose="00000700000000000000" pitchFamily="2" charset="-78"/>
              </a:rPr>
              <a:t>شبکه های دسته بندی</a:t>
            </a:r>
          </a:p>
        </p:txBody>
      </p:sp>
    </p:spTree>
    <p:extLst>
      <p:ext uri="{BB962C8B-B14F-4D97-AF65-F5344CB8AC3E}">
        <p14:creationId xmlns:p14="http://schemas.microsoft.com/office/powerpoint/2010/main" val="402384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دسته بندی</a:t>
            </a:r>
            <a:endParaRPr lang="ru-RU" sz="2800" dirty="0">
              <a:cs typeface="B Nazanin" panose="000007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DE1826-EC4C-48C2-91C3-85A16C93011D}"/>
              </a:ext>
            </a:extLst>
          </p:cNvPr>
          <p:cNvSpPr txBox="1"/>
          <p:nvPr/>
        </p:nvSpPr>
        <p:spPr>
          <a:xfrm>
            <a:off x="4688379" y="1244029"/>
            <a:ext cx="7821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2" algn="just" rtl="1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1- شبکه­ی گروه </a:t>
            </a:r>
            <a:r>
              <a:rPr lang="fa-IR" sz="20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هندسه­ی</a:t>
            </a: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 بینایی(</a:t>
            </a:r>
            <a:r>
              <a:rPr lang="en-US" sz="2000" b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VGG visual geometry group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 </a:t>
            </a: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)-2014</a:t>
            </a:r>
            <a:endParaRPr lang="en-US" sz="2000" b="1" u="none" strike="noStrike" kern="0" spc="0" dirty="0">
              <a:ln>
                <a:noFill/>
              </a:ln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B Nazanin" panose="000007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4518C-5E29-4FE8-852C-6983345FD3BB}"/>
              </a:ext>
            </a:extLst>
          </p:cNvPr>
          <p:cNvSpPr txBox="1"/>
          <p:nvPr/>
        </p:nvSpPr>
        <p:spPr>
          <a:xfrm>
            <a:off x="9680711" y="5230270"/>
            <a:ext cx="145773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>
                <a:cs typeface="B Nazanin" panose="00000700000000000000" pitchFamily="2" charset="-78"/>
              </a:rPr>
              <a:t>برچسب دسته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29C8F4-B6AE-4205-B988-54804491D4F4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3744BA4-E438-45EE-ACDB-0CBA03C6D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7" y="3163003"/>
            <a:ext cx="9859617" cy="1513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2726E3-F606-4608-A10C-9ABCCAE3C27D}"/>
              </a:ext>
            </a:extLst>
          </p:cNvPr>
          <p:cNvSpPr/>
          <p:nvPr/>
        </p:nvSpPr>
        <p:spPr>
          <a:xfrm>
            <a:off x="9555644" y="3032725"/>
            <a:ext cx="728869" cy="1613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E47D62F1-90A9-4DBB-A11A-0F567E43395E}"/>
              </a:ext>
            </a:extLst>
          </p:cNvPr>
          <p:cNvSpPr/>
          <p:nvPr/>
        </p:nvSpPr>
        <p:spPr>
          <a:xfrm>
            <a:off x="10065024" y="2974606"/>
            <a:ext cx="172280" cy="189050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B4C9CEE1-95BE-427C-8B13-AF8097C5FC2E}"/>
              </a:ext>
            </a:extLst>
          </p:cNvPr>
          <p:cNvSpPr/>
          <p:nvPr/>
        </p:nvSpPr>
        <p:spPr>
          <a:xfrm rot="10800000">
            <a:off x="10508972" y="2974606"/>
            <a:ext cx="172280" cy="189050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3A72D8-81E0-4A8D-BCF7-9FD818527D91}"/>
              </a:ext>
            </a:extLst>
          </p:cNvPr>
          <p:cNvSpPr txBox="1"/>
          <p:nvPr/>
        </p:nvSpPr>
        <p:spPr>
          <a:xfrm>
            <a:off x="10065024" y="3019990"/>
            <a:ext cx="530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4C1244-E833-414C-A51D-20D4FE7C0025}"/>
              </a:ext>
            </a:extLst>
          </p:cNvPr>
          <p:cNvSpPr txBox="1"/>
          <p:nvPr/>
        </p:nvSpPr>
        <p:spPr>
          <a:xfrm>
            <a:off x="10108094" y="3244332"/>
            <a:ext cx="5300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0DD638-AE6B-4EFB-941A-43E7223A255B}"/>
              </a:ext>
            </a:extLst>
          </p:cNvPr>
          <p:cNvSpPr txBox="1"/>
          <p:nvPr/>
        </p:nvSpPr>
        <p:spPr>
          <a:xfrm>
            <a:off x="10265462" y="3609487"/>
            <a:ext cx="48701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/>
              <a:t>.</a:t>
            </a:r>
          </a:p>
          <a:p>
            <a:r>
              <a:rPr lang="fa-IR" dirty="0"/>
              <a:t>.</a:t>
            </a:r>
          </a:p>
          <a:p>
            <a:r>
              <a:rPr lang="fa-IR" dirty="0"/>
              <a:t>.</a:t>
            </a:r>
          </a:p>
          <a:p>
            <a:r>
              <a:rPr lang="fa-IR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3AC29F-C878-4373-A41F-ADEA5A01F974}"/>
              </a:ext>
            </a:extLst>
          </p:cNvPr>
          <p:cNvSpPr txBox="1"/>
          <p:nvPr/>
        </p:nvSpPr>
        <p:spPr>
          <a:xfrm>
            <a:off x="4688379" y="6470667"/>
            <a:ext cx="62550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100" dirty="0">
                <a:solidFill>
                  <a:schemeClr val="bg1">
                    <a:lumMod val="50000"/>
                  </a:schemeClr>
                </a:solidFill>
              </a:rPr>
              <a:t>https://www.kaggle.com/getting-started/149448</a:t>
            </a: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1592F456-B799-49E1-83DF-5EDFC42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14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73623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دسته بندی</a:t>
            </a:r>
            <a:endParaRPr lang="ru-RU" sz="2800" dirty="0">
              <a:cs typeface="B Nazanin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BDB027-9451-4943-9FB0-751D0FAE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942" y="2357963"/>
            <a:ext cx="5317197" cy="2994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69593-987A-485A-9BD4-7113FBFF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1" y="2459990"/>
            <a:ext cx="5605669" cy="308362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16891F-BD2D-4B67-A32D-6161D3E83F2E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1AF36B-7B40-4170-A019-CFE2239064FC}"/>
              </a:ext>
            </a:extLst>
          </p:cNvPr>
          <p:cNvSpPr txBox="1"/>
          <p:nvPr/>
        </p:nvSpPr>
        <p:spPr>
          <a:xfrm>
            <a:off x="4688379" y="1244029"/>
            <a:ext cx="7821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2" algn="just" rtl="1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2- شبکه­ی  </a:t>
            </a:r>
            <a:r>
              <a:rPr lang="fa-IR" sz="20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گوگل</a:t>
            </a: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 نت(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GoogLeNet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 or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Inception V1</a:t>
            </a: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)-2014</a:t>
            </a:r>
            <a:endParaRPr lang="en-US" sz="2000" b="1" u="none" strike="noStrike" kern="0" spc="0" dirty="0">
              <a:ln>
                <a:noFill/>
              </a:ln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B Nazanin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855A35-F033-41F4-AC3B-33984CF69E9B}"/>
              </a:ext>
            </a:extLst>
          </p:cNvPr>
          <p:cNvSpPr txBox="1"/>
          <p:nvPr/>
        </p:nvSpPr>
        <p:spPr>
          <a:xfrm>
            <a:off x="3061376" y="6187039"/>
            <a:ext cx="6891131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https://towardsdatascience.com/a-simple-guide-to-the-versions-of-the-inception-network-7fc52b863202</a:t>
            </a:r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E449242-E7D6-479E-8740-A4AC333C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15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1324942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دسته بندی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16891F-BD2D-4B67-A32D-6161D3E83F2E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D0068A-C591-4D6F-BC81-CAE5E3AD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44" y="2157803"/>
            <a:ext cx="6776709" cy="39336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AD8C27-D7AA-48D4-87B8-525BB4823AFF}"/>
              </a:ext>
            </a:extLst>
          </p:cNvPr>
          <p:cNvSpPr/>
          <p:nvPr/>
        </p:nvSpPr>
        <p:spPr>
          <a:xfrm>
            <a:off x="5640343" y="3869633"/>
            <a:ext cx="576471" cy="254973"/>
          </a:xfrm>
          <a:prstGeom prst="rect">
            <a:avLst/>
          </a:prstGeom>
          <a:solidFill>
            <a:srgbClr val="F95C3C"/>
          </a:solidFill>
          <a:ln>
            <a:solidFill>
              <a:srgbClr val="F95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F8293-AA85-4CB8-BDA1-B99A56B93517}"/>
              </a:ext>
            </a:extLst>
          </p:cNvPr>
          <p:cNvSpPr txBox="1"/>
          <p:nvPr/>
        </p:nvSpPr>
        <p:spPr>
          <a:xfrm>
            <a:off x="5589219" y="1716305"/>
            <a:ext cx="56056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حذف لایه های تمام متصل و استفاده از </a:t>
            </a:r>
            <a:r>
              <a:rPr lang="fa-IR" dirty="0" err="1">
                <a:cs typeface="B Nazanin" panose="00000700000000000000" pitchFamily="2" charset="-78"/>
              </a:rPr>
              <a:t>پولینگ</a:t>
            </a:r>
            <a:r>
              <a:rPr lang="fa-IR" dirty="0">
                <a:cs typeface="B Nazanin" panose="00000700000000000000" pitchFamily="2" charset="-78"/>
              </a:rPr>
              <a:t> میانگین سراسری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CC3CB-9711-44C6-B981-6659273E031F}"/>
              </a:ext>
            </a:extLst>
          </p:cNvPr>
          <p:cNvSpPr txBox="1"/>
          <p:nvPr/>
        </p:nvSpPr>
        <p:spPr>
          <a:xfrm>
            <a:off x="4688379" y="1244029"/>
            <a:ext cx="7821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2" algn="just" rtl="1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2- شبکه­ی  </a:t>
            </a:r>
            <a:r>
              <a:rPr lang="fa-IR" sz="20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گوگل</a:t>
            </a: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 نت(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GoogLeNet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 or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Inception V1</a:t>
            </a: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)-2014</a:t>
            </a:r>
            <a:endParaRPr lang="en-US" sz="2000" b="1" u="none" strike="noStrike" kern="0" spc="0" dirty="0">
              <a:ln>
                <a:noFill/>
              </a:ln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B Nazanin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C2BC0-2910-4ED0-8DE3-F3AEEF15E99B}"/>
              </a:ext>
            </a:extLst>
          </p:cNvPr>
          <p:cNvSpPr txBox="1"/>
          <p:nvPr/>
        </p:nvSpPr>
        <p:spPr>
          <a:xfrm>
            <a:off x="3274831" y="6294399"/>
            <a:ext cx="588396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https://alexisbcook.github.io/2017/global-average-pooling-layers-for-object-localization/</a:t>
            </a:r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F12F63B-C7D7-4DDD-BF99-48429EC7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16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065225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دسته بندی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16891F-BD2D-4B67-A32D-6161D3E83F2E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AD8C27-D7AA-48D4-87B8-525BB4823AFF}"/>
              </a:ext>
            </a:extLst>
          </p:cNvPr>
          <p:cNvSpPr/>
          <p:nvPr/>
        </p:nvSpPr>
        <p:spPr>
          <a:xfrm>
            <a:off x="6308035" y="3869635"/>
            <a:ext cx="576471" cy="254973"/>
          </a:xfrm>
          <a:prstGeom prst="rect">
            <a:avLst/>
          </a:prstGeom>
          <a:solidFill>
            <a:srgbClr val="F95C3C"/>
          </a:solidFill>
          <a:ln>
            <a:solidFill>
              <a:srgbClr val="F95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8244F-3E8B-4C0B-99E3-5E8F3EC1F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860"/>
            <a:ext cx="12192000" cy="2731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D07BE-0912-404B-A2F5-6AAC40F728FE}"/>
              </a:ext>
            </a:extLst>
          </p:cNvPr>
          <p:cNvSpPr txBox="1"/>
          <p:nvPr/>
        </p:nvSpPr>
        <p:spPr>
          <a:xfrm>
            <a:off x="4688379" y="1244029"/>
            <a:ext cx="7821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2" algn="just" rtl="1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2- شبکه­ی  </a:t>
            </a:r>
            <a:r>
              <a:rPr lang="fa-IR" sz="2000" b="1" u="none" strike="noStrike" kern="0" spc="0" dirty="0" err="1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گوگل</a:t>
            </a: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 نت(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GoogLeNet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 or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Inception V1</a:t>
            </a:r>
            <a:r>
              <a:rPr lang="fa-IR" sz="2000" b="1" u="none" strike="noStrike" kern="0" spc="0" dirty="0">
                <a:ln>
                  <a:noFill/>
                </a:ln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700000000000000" pitchFamily="2" charset="-78"/>
              </a:rPr>
              <a:t>)-2014</a:t>
            </a:r>
            <a:endParaRPr lang="en-US" sz="2000" b="1" u="none" strike="noStrike" kern="0" spc="0" dirty="0">
              <a:ln>
                <a:noFill/>
              </a:ln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B Nazanin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43BDF-EBE3-46B4-AB6F-BDB296D515CB}"/>
              </a:ext>
            </a:extLst>
          </p:cNvPr>
          <p:cNvSpPr txBox="1"/>
          <p:nvPr/>
        </p:nvSpPr>
        <p:spPr>
          <a:xfrm>
            <a:off x="4104861" y="6296264"/>
            <a:ext cx="7076661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https://miro.medium.com/max/5176/1*Z_tzA_tY41GaDX3zH1mzaw.png</a:t>
            </a:r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C197A45-FBD5-4506-A2C4-D3F41DF1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17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1123147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D903-A224-48EF-B22A-AB041222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117" y="2673453"/>
            <a:ext cx="5045765" cy="1325563"/>
          </a:xfrm>
        </p:spPr>
        <p:txBody>
          <a:bodyPr/>
          <a:lstStyle/>
          <a:p>
            <a:r>
              <a:rPr lang="fa-IR" dirty="0">
                <a:cs typeface="B Nazanin" panose="00000700000000000000" pitchFamily="2" charset="-78"/>
              </a:rPr>
              <a:t>شبکه های تشخیص شی</a:t>
            </a:r>
          </a:p>
        </p:txBody>
      </p:sp>
    </p:spTree>
    <p:extLst>
      <p:ext uri="{BB962C8B-B14F-4D97-AF65-F5344CB8AC3E}">
        <p14:creationId xmlns:p14="http://schemas.microsoft.com/office/powerpoint/2010/main" val="1253301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معماری شبکه های تشخیص دهنده ی شی</a:t>
            </a:r>
            <a:endParaRPr lang="ru-RU" sz="2800" dirty="0">
              <a:cs typeface="B Nazanin" panose="000007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26C1C-7C1C-453D-9B5A-F447447F0759}"/>
              </a:ext>
            </a:extLst>
          </p:cNvPr>
          <p:cNvSpPr txBox="1"/>
          <p:nvPr/>
        </p:nvSpPr>
        <p:spPr>
          <a:xfrm>
            <a:off x="3408753" y="3413936"/>
            <a:ext cx="418365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700000000000000" pitchFamily="2" charset="-78"/>
              </a:rPr>
              <a:t>تک مرحله ای: 1- </a:t>
            </a:r>
            <a:r>
              <a:rPr lang="en-US" sz="2000" dirty="0">
                <a:cs typeface="B Nazanin" panose="00000700000000000000" pitchFamily="2" charset="-78"/>
              </a:rPr>
              <a:t>   </a:t>
            </a:r>
            <a:r>
              <a:rPr lang="en-US" sz="2000" dirty="0">
                <a:cs typeface="+mj-cs"/>
              </a:rPr>
              <a:t>SSD</a:t>
            </a:r>
            <a:r>
              <a:rPr lang="fa-IR" sz="2000" dirty="0">
                <a:cs typeface="B Nazanin" panose="00000700000000000000" pitchFamily="2" charset="-78"/>
              </a:rPr>
              <a:t>2-</a:t>
            </a:r>
            <a:r>
              <a:rPr lang="en-US" sz="2000" dirty="0">
                <a:cs typeface="+mj-cs"/>
              </a:rPr>
              <a:t>YOLO </a:t>
            </a:r>
            <a:endParaRPr lang="fa-IR" sz="2000" dirty="0">
              <a:cs typeface="+mj-cs"/>
            </a:endParaRPr>
          </a:p>
          <a:p>
            <a:pPr algn="r" rtl="1"/>
            <a:endParaRPr lang="fa-IR" sz="2000" dirty="0">
              <a:cs typeface="B Nazanin" panose="00000700000000000000" pitchFamily="2" charset="-78"/>
            </a:endParaRPr>
          </a:p>
          <a:p>
            <a:pPr algn="r" rtl="1"/>
            <a:endParaRPr lang="fa-IR" sz="2000" dirty="0">
              <a:cs typeface="B Nazanin" panose="000007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1CAA6-F965-4838-8D1C-DCA5D957CC3F}"/>
              </a:ext>
            </a:extLst>
          </p:cNvPr>
          <p:cNvSpPr txBox="1"/>
          <p:nvPr/>
        </p:nvSpPr>
        <p:spPr>
          <a:xfrm>
            <a:off x="3482547" y="4209118"/>
            <a:ext cx="407029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sz="2000" dirty="0"/>
          </a:p>
          <a:p>
            <a:pPr algn="r" rtl="1"/>
            <a:r>
              <a:rPr lang="fa-IR" sz="2000" dirty="0">
                <a:cs typeface="B Nazanin" panose="00000700000000000000" pitchFamily="2" charset="-78"/>
              </a:rPr>
              <a:t>دو مرحله ای: 1-</a:t>
            </a:r>
            <a:r>
              <a:rPr lang="fa-IR" sz="2000" dirty="0"/>
              <a:t> </a:t>
            </a:r>
            <a:r>
              <a:rPr lang="en-US" sz="2000" dirty="0"/>
              <a:t> R-CNN</a:t>
            </a:r>
            <a:endParaRPr lang="fa-I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4A32A-6031-4268-9DD5-7931802A52A4}"/>
              </a:ext>
            </a:extLst>
          </p:cNvPr>
          <p:cNvSpPr txBox="1"/>
          <p:nvPr/>
        </p:nvSpPr>
        <p:spPr>
          <a:xfrm>
            <a:off x="6877879" y="3803218"/>
            <a:ext cx="33447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800" dirty="0"/>
              <a:t>3- سر(</a:t>
            </a:r>
            <a:r>
              <a:rPr lang="en-US" sz="2800" dirty="0"/>
              <a:t>Head</a:t>
            </a:r>
            <a:r>
              <a:rPr lang="fa-IR" sz="28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41906-2294-4CE8-AC32-F25476FAD361}"/>
              </a:ext>
            </a:extLst>
          </p:cNvPr>
          <p:cNvSpPr txBox="1"/>
          <p:nvPr/>
        </p:nvSpPr>
        <p:spPr>
          <a:xfrm>
            <a:off x="7277931" y="1728189"/>
            <a:ext cx="300239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800" dirty="0"/>
              <a:t>1- ستون(</a:t>
            </a:r>
            <a:r>
              <a:rPr lang="en-US" sz="2800" dirty="0"/>
              <a:t>Backbone</a:t>
            </a:r>
            <a:r>
              <a:rPr lang="fa-IR" sz="2800" dirty="0"/>
              <a:t>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F3EE4EE-6735-4CB8-8496-FC260A68AD93}"/>
              </a:ext>
            </a:extLst>
          </p:cNvPr>
          <p:cNvSpPr/>
          <p:nvPr/>
        </p:nvSpPr>
        <p:spPr>
          <a:xfrm>
            <a:off x="7510938" y="3398258"/>
            <a:ext cx="466491" cy="1503068"/>
          </a:xfrm>
          <a:prstGeom prst="rightBrace">
            <a:avLst/>
          </a:prstGeom>
          <a:noFill/>
          <a:ln>
            <a:solidFill>
              <a:srgbClr val="93113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5A1BD7-4B72-4FC8-B124-7EE752E253A1}"/>
              </a:ext>
            </a:extLst>
          </p:cNvPr>
          <p:cNvSpPr/>
          <p:nvPr/>
        </p:nvSpPr>
        <p:spPr>
          <a:xfrm>
            <a:off x="10298221" y="1584215"/>
            <a:ext cx="789289" cy="3152722"/>
          </a:xfrm>
          <a:prstGeom prst="rightBrace">
            <a:avLst/>
          </a:prstGeom>
          <a:noFill/>
          <a:ln>
            <a:solidFill>
              <a:srgbClr val="93113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76997-A5DF-49B6-BFEE-E47F1DFDB5AA}"/>
              </a:ext>
            </a:extLst>
          </p:cNvPr>
          <p:cNvSpPr txBox="1"/>
          <p:nvPr/>
        </p:nvSpPr>
        <p:spPr>
          <a:xfrm>
            <a:off x="7277930" y="2723390"/>
            <a:ext cx="300239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800" dirty="0"/>
              <a:t>2- گردن(</a:t>
            </a:r>
            <a:r>
              <a:rPr lang="en-US" sz="2800" dirty="0"/>
              <a:t>Neck</a:t>
            </a:r>
            <a:r>
              <a:rPr lang="fa-IR" sz="280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C02252-3BD5-4A5B-A37E-BB177CBDC1DD}"/>
              </a:ext>
            </a:extLst>
          </p:cNvPr>
          <p:cNvSpPr/>
          <p:nvPr/>
        </p:nvSpPr>
        <p:spPr>
          <a:xfrm>
            <a:off x="1702447" y="5038651"/>
            <a:ext cx="900332" cy="89390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ستون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3BDEE-EE76-4FF6-A9AA-B459CCDB5509}"/>
              </a:ext>
            </a:extLst>
          </p:cNvPr>
          <p:cNvSpPr/>
          <p:nvPr/>
        </p:nvSpPr>
        <p:spPr>
          <a:xfrm>
            <a:off x="1702447" y="3719993"/>
            <a:ext cx="900332" cy="89390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گردن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02D59-BE7F-48FB-BA01-1942CEA86E95}"/>
              </a:ext>
            </a:extLst>
          </p:cNvPr>
          <p:cNvSpPr/>
          <p:nvPr/>
        </p:nvSpPr>
        <p:spPr>
          <a:xfrm>
            <a:off x="1717341" y="2383915"/>
            <a:ext cx="900332" cy="89390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سر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28C55C-D092-45A9-8F27-86583BA7AC57}"/>
              </a:ext>
            </a:extLst>
          </p:cNvPr>
          <p:cNvSpPr/>
          <p:nvPr/>
        </p:nvSpPr>
        <p:spPr>
          <a:xfrm rot="16200000">
            <a:off x="1961449" y="2103246"/>
            <a:ext cx="382330" cy="155435"/>
          </a:xfrm>
          <a:prstGeom prst="rightArrow">
            <a:avLst/>
          </a:prstGeom>
          <a:solidFill>
            <a:srgbClr val="931136"/>
          </a:solidFill>
          <a:ln w="12700" cap="flat">
            <a:solidFill>
              <a:srgbClr val="931136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C11A6D5-EA16-4188-AAA4-7139825233F8}"/>
              </a:ext>
            </a:extLst>
          </p:cNvPr>
          <p:cNvSpPr/>
          <p:nvPr/>
        </p:nvSpPr>
        <p:spPr>
          <a:xfrm rot="16200000">
            <a:off x="1961448" y="4755748"/>
            <a:ext cx="382330" cy="155435"/>
          </a:xfrm>
          <a:prstGeom prst="rightArrow">
            <a:avLst/>
          </a:prstGeom>
          <a:solidFill>
            <a:srgbClr val="931136"/>
          </a:solidFill>
          <a:ln w="12700" cap="flat">
            <a:solidFill>
              <a:srgbClr val="931136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9170D-016B-4B81-892A-69616DCF104E}"/>
              </a:ext>
            </a:extLst>
          </p:cNvPr>
          <p:cNvSpPr txBox="1"/>
          <p:nvPr/>
        </p:nvSpPr>
        <p:spPr>
          <a:xfrm>
            <a:off x="1717707" y="5956240"/>
            <a:ext cx="90033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>
                <a:cs typeface="B Nazanin" panose="00000700000000000000" pitchFamily="2" charset="-78"/>
              </a:rPr>
              <a:t>ورودی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F674AFF-4BE1-405E-BBFB-DC4F930B8162}"/>
              </a:ext>
            </a:extLst>
          </p:cNvPr>
          <p:cNvSpPr/>
          <p:nvPr/>
        </p:nvSpPr>
        <p:spPr>
          <a:xfrm rot="16200000">
            <a:off x="1961449" y="3445587"/>
            <a:ext cx="382330" cy="155435"/>
          </a:xfrm>
          <a:prstGeom prst="rightArrow">
            <a:avLst/>
          </a:prstGeom>
          <a:solidFill>
            <a:srgbClr val="931136"/>
          </a:solidFill>
          <a:ln w="12700" cap="flat">
            <a:solidFill>
              <a:srgbClr val="931136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B145635-EFBA-44A4-8611-FB6EDA66158C}"/>
              </a:ext>
            </a:extLst>
          </p:cNvPr>
          <p:cNvSpPr/>
          <p:nvPr/>
        </p:nvSpPr>
        <p:spPr>
          <a:xfrm rot="16200000">
            <a:off x="1934068" y="762367"/>
            <a:ext cx="466877" cy="1743367"/>
          </a:xfrm>
          <a:prstGeom prst="leftBrace">
            <a:avLst/>
          </a:prstGeom>
          <a:ln>
            <a:solidFill>
              <a:srgbClr val="931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6D058-E495-4D83-B116-7F45A0EC63A1}"/>
              </a:ext>
            </a:extLst>
          </p:cNvPr>
          <p:cNvSpPr txBox="1"/>
          <p:nvPr/>
        </p:nvSpPr>
        <p:spPr>
          <a:xfrm>
            <a:off x="2433598" y="1027774"/>
            <a:ext cx="16389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مختصات جعبه ها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434FAE-722E-4682-88CC-7B3E1270EE08}"/>
              </a:ext>
            </a:extLst>
          </p:cNvPr>
          <p:cNvSpPr txBox="1"/>
          <p:nvPr/>
        </p:nvSpPr>
        <p:spPr>
          <a:xfrm>
            <a:off x="424138" y="1024269"/>
            <a:ext cx="17433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پیش بینی دسته ها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7AA6F5-501F-4353-9A5D-C46E4FA433E0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943E890B-922C-4237-B96E-6637C0FB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19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50215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869CC73-2BA5-4A2B-A396-5C542989FD6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DEC40EF-2F43-490F-B1EE-608A2B0D2A9B}"/>
              </a:ext>
            </a:extLst>
          </p:cNvPr>
          <p:cNvSpPr txBox="1">
            <a:spLocks/>
          </p:cNvSpPr>
          <p:nvPr/>
        </p:nvSpPr>
        <p:spPr>
          <a:xfrm>
            <a:off x="5967663" y="3258825"/>
            <a:ext cx="5143500" cy="388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4DE500-96D2-4841-ADF4-80C27580C2FE}"/>
              </a:ext>
            </a:extLst>
          </p:cNvPr>
          <p:cNvSpPr txBox="1"/>
          <p:nvPr/>
        </p:nvSpPr>
        <p:spPr>
          <a:xfrm>
            <a:off x="6549113" y="1352112"/>
            <a:ext cx="5134117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700000000000000" pitchFamily="2" charset="-78"/>
              </a:rPr>
              <a:t>1- حوزه ی فعالیت های بینایی ماشین</a:t>
            </a:r>
          </a:p>
          <a:p>
            <a:pPr algn="r" rtl="1"/>
            <a:r>
              <a:rPr lang="fa-IR" sz="2000" dirty="0">
                <a:cs typeface="B Nazanin" panose="00000700000000000000" pitchFamily="2" charset="-78"/>
              </a:rPr>
              <a:t>2- شبکه های عصبی و یادگیری عمیق</a:t>
            </a:r>
          </a:p>
          <a:p>
            <a:pPr algn="r" rtl="1"/>
            <a:r>
              <a:rPr lang="fa-IR" sz="2000" dirty="0">
                <a:cs typeface="B Nazanin" panose="00000700000000000000" pitchFamily="2" charset="-78"/>
              </a:rPr>
              <a:t>3- شبکه های دسته بندی</a:t>
            </a:r>
          </a:p>
          <a:p>
            <a:pPr algn="r" rtl="1"/>
            <a:r>
              <a:rPr lang="fa-IR" sz="2000" dirty="0">
                <a:cs typeface="B Nazanin" panose="00000700000000000000" pitchFamily="2" charset="-78"/>
              </a:rPr>
              <a:t>4- ‏‏شبکه های تشخیص دهنده ی شی</a:t>
            </a:r>
          </a:p>
          <a:p>
            <a:pPr algn="r" rtl="1"/>
            <a:r>
              <a:rPr lang="fa-IR" sz="2000" dirty="0">
                <a:cs typeface="B Nazanin" panose="00000700000000000000" pitchFamily="2" charset="-78"/>
              </a:rPr>
              <a:t>5- شبکه های </a:t>
            </a:r>
            <a:r>
              <a:rPr lang="fa-IR" sz="2000" dirty="0" err="1">
                <a:cs typeface="B Nazanin" panose="00000700000000000000" pitchFamily="2" charset="-78"/>
              </a:rPr>
              <a:t>یولو</a:t>
            </a:r>
            <a:endParaRPr lang="fa-IR" sz="2000" dirty="0">
              <a:cs typeface="B Nazanin" panose="00000700000000000000" pitchFamily="2" charset="-78"/>
            </a:endParaRPr>
          </a:p>
          <a:p>
            <a:pPr algn="r" rtl="1"/>
            <a:r>
              <a:rPr lang="fa-IR" sz="2000" dirty="0">
                <a:cs typeface="B Nazanin" panose="00000700000000000000" pitchFamily="2" charset="-78"/>
              </a:rPr>
              <a:t>6- بررسی نتایج شبکه های </a:t>
            </a:r>
            <a:r>
              <a:rPr lang="fa-IR" sz="2000" dirty="0" err="1">
                <a:cs typeface="B Nazanin" panose="00000700000000000000" pitchFamily="2" charset="-78"/>
              </a:rPr>
              <a:t>یولو</a:t>
            </a:r>
            <a:r>
              <a:rPr lang="fa-IR" sz="2000" dirty="0">
                <a:cs typeface="B Nazanin" panose="00000700000000000000" pitchFamily="2" charset="-78"/>
              </a:rPr>
              <a:t> </a:t>
            </a:r>
            <a:br>
              <a:rPr lang="en-US" sz="2000" dirty="0">
                <a:cs typeface="B Nazanin" panose="00000700000000000000" pitchFamily="2" charset="-78"/>
              </a:rPr>
            </a:br>
            <a:endParaRPr lang="en-US" sz="2000" dirty="0">
              <a:cs typeface="B Nazanin" panose="00000700000000000000" pitchFamily="2" charset="-78"/>
            </a:endParaRPr>
          </a:p>
          <a:p>
            <a:pPr algn="r" rtl="1"/>
            <a:endParaRPr lang="fa-IR" sz="2000" dirty="0">
              <a:cs typeface="B Nazanin" panose="00000700000000000000" pitchFamily="2" charset="-7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9B7C548-276B-4202-81B0-B7FDAF437CF1}"/>
              </a:ext>
            </a:extLst>
          </p:cNvPr>
          <p:cNvSpPr txBox="1">
            <a:spLocks/>
          </p:cNvSpPr>
          <p:nvPr/>
        </p:nvSpPr>
        <p:spPr>
          <a:xfrm>
            <a:off x="6639341" y="284737"/>
            <a:ext cx="5317318" cy="782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2800" dirty="0">
                <a:cs typeface="B Nazanin" panose="00000700000000000000" pitchFamily="2" charset="-78"/>
              </a:rPr>
              <a:t>مطالب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681EB4-C503-4064-9090-0D9E4A9AFE87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116F8-6B6D-4F76-8623-982868C8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" y="-1210"/>
            <a:ext cx="6193041" cy="747215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6753862-90A4-4476-A1A4-34856C51DAEC}"/>
              </a:ext>
            </a:extLst>
          </p:cNvPr>
          <p:cNvSpPr/>
          <p:nvPr/>
        </p:nvSpPr>
        <p:spPr>
          <a:xfrm>
            <a:off x="356072" y="807298"/>
            <a:ext cx="5459895" cy="5459895"/>
          </a:xfrm>
          <a:prstGeom prst="ellipse">
            <a:avLst/>
          </a:prstGeom>
          <a:noFill/>
          <a:ln w="28575"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4B6D6668-8FAE-485A-B8CE-6C7C6F87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341923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پژوهش های پیشین</a:t>
            </a:r>
            <a:endParaRPr lang="ru-RU" sz="2800" dirty="0">
              <a:cs typeface="B Nazanin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3D6B1B-75B5-48AE-8102-2AC49446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98" y="1517177"/>
            <a:ext cx="10326980" cy="4605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D3203E-7D78-48D4-A3CD-CCA27231CB53}"/>
              </a:ext>
            </a:extLst>
          </p:cNvPr>
          <p:cNvSpPr/>
          <p:nvPr/>
        </p:nvSpPr>
        <p:spPr>
          <a:xfrm>
            <a:off x="602973" y="5789841"/>
            <a:ext cx="10986053" cy="782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9EDC72-1FD1-4AFE-A8D7-E7C6431C192F}"/>
              </a:ext>
            </a:extLst>
          </p:cNvPr>
          <p:cNvSpPr/>
          <p:nvPr/>
        </p:nvSpPr>
        <p:spPr>
          <a:xfrm>
            <a:off x="790198" y="1285461"/>
            <a:ext cx="10513906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E07841-4657-41B6-B47D-5CE30705A9F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FD09BA-0992-40AA-9961-101522706B61}"/>
              </a:ext>
            </a:extLst>
          </p:cNvPr>
          <p:cNvSpPr txBox="1"/>
          <p:nvPr/>
        </p:nvSpPr>
        <p:spPr>
          <a:xfrm>
            <a:off x="1828801" y="6354393"/>
            <a:ext cx="8791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Zhengxia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Zou,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Zhenwei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Shi,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Yuhong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Guo,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Jieping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Ye. 2019. Object detection in 20 years: A survey.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arXiv1905.05055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(2019).</a:t>
            </a:r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9F252D-0B26-4276-A020-A3AD8286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20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55012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2" y="284737"/>
            <a:ext cx="6802768" cy="782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شبکه های عصبی </a:t>
            </a:r>
            <a:r>
              <a:rPr lang="fa-IR" sz="2800" dirty="0" err="1">
                <a:cs typeface="B Nazanin" panose="00000700000000000000" pitchFamily="2" charset="-78"/>
              </a:rPr>
              <a:t>کانولوشنی</a:t>
            </a:r>
            <a:r>
              <a:rPr lang="fa-IR" sz="2800" dirty="0">
                <a:cs typeface="B Nazanin" panose="00000700000000000000" pitchFamily="2" charset="-78"/>
              </a:rPr>
              <a:t> مبتنی بر ناحیه(</a:t>
            </a:r>
            <a:r>
              <a:rPr lang="en-US" sz="2800" dirty="0">
                <a:cs typeface="B Nazanin" panose="00000700000000000000" pitchFamily="2" charset="-78"/>
              </a:rPr>
              <a:t>RCNN</a:t>
            </a:r>
            <a:r>
              <a:rPr lang="fa-IR" sz="2800" dirty="0">
                <a:cs typeface="B Nazanin" panose="00000700000000000000" pitchFamily="2" charset="-78"/>
              </a:rPr>
              <a:t>)-2014</a:t>
            </a:r>
            <a:endParaRPr lang="ru-RU" sz="2800" dirty="0">
              <a:cs typeface="B Nazanin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C71AF-A629-45D5-B024-453A4889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97" y="1457325"/>
            <a:ext cx="5227831" cy="4673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45EDC-0164-4D10-BCC6-59DE943E3426}"/>
              </a:ext>
            </a:extLst>
          </p:cNvPr>
          <p:cNvSpPr txBox="1"/>
          <p:nvPr/>
        </p:nvSpPr>
        <p:spPr>
          <a:xfrm>
            <a:off x="7368798" y="1831401"/>
            <a:ext cx="4236551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solidFill>
                  <a:srgbClr val="931136"/>
                </a:solidFill>
                <a:cs typeface="B Nazanin" panose="00000700000000000000" pitchFamily="2" charset="-78"/>
              </a:rPr>
              <a:t>مزایا</a:t>
            </a:r>
            <a:endParaRPr lang="en-US" sz="2000" dirty="0">
              <a:solidFill>
                <a:srgbClr val="931136"/>
              </a:solidFill>
              <a:cs typeface="B Nazanin" panose="00000700000000000000" pitchFamily="2" charset="-78"/>
            </a:endParaRPr>
          </a:p>
          <a:p>
            <a:pPr algn="r" rtl="1"/>
            <a:r>
              <a:rPr lang="fa-IR" sz="2000" dirty="0">
                <a:cs typeface="B Nazanin" panose="00000700000000000000" pitchFamily="2" charset="-78"/>
              </a:rPr>
              <a:t>1</a:t>
            </a:r>
            <a:r>
              <a:rPr lang="fa-IR" dirty="0">
                <a:cs typeface="B Nazanin" panose="00000700000000000000" pitchFamily="2" charset="-78"/>
              </a:rPr>
              <a:t>- تعداد جعبه های پیشنهادی نسبت به قبل کمتر است 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endParaRPr lang="en-US" sz="2000" dirty="0">
              <a:cs typeface="B Nazanin" panose="00000700000000000000" pitchFamily="2" charset="-78"/>
            </a:endParaRPr>
          </a:p>
          <a:p>
            <a:pPr algn="r" rtl="1"/>
            <a:r>
              <a:rPr lang="fa-IR" sz="2000" dirty="0">
                <a:solidFill>
                  <a:srgbClr val="931136"/>
                </a:solidFill>
                <a:cs typeface="B Nazanin" panose="00000700000000000000" pitchFamily="2" charset="-78"/>
              </a:rPr>
              <a:t>معایب</a:t>
            </a:r>
            <a:endParaRPr lang="en-US" sz="2000" dirty="0">
              <a:solidFill>
                <a:srgbClr val="931136"/>
              </a:solidFill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1- کند است.</a:t>
            </a: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2- تعداد جعبه های پیشنهادی زیاد است.</a:t>
            </a: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3- جستجوی انتخابی قدرت یادگیری ندارد</a:t>
            </a:r>
            <a:r>
              <a:rPr lang="fa-IR" sz="2000" dirty="0">
                <a:cs typeface="B Nazanin" panose="00000700000000000000" pitchFamily="2" charset="-78"/>
              </a:rPr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98FA8-915D-437F-B682-61FECE268D36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D0761F-5AEB-4BA9-9654-26D0F68213EA}"/>
              </a:ext>
            </a:extLst>
          </p:cNvPr>
          <p:cNvSpPr txBox="1"/>
          <p:nvPr/>
        </p:nvSpPr>
        <p:spPr>
          <a:xfrm>
            <a:off x="2922936" y="6400412"/>
            <a:ext cx="7076661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https://towardsdatascience.com/r-cnn-fast-r-cnn-faster-r-cnn-yolo-object-detection-algorithms-36d53571365e</a:t>
            </a:r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74F68FDD-DCC8-412C-8F10-2391C4F62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21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358439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484" y="284737"/>
            <a:ext cx="7983175" cy="782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شبکه های عصبی </a:t>
            </a:r>
            <a:r>
              <a:rPr lang="fa-IR" sz="2800" dirty="0" err="1">
                <a:cs typeface="B Nazanin" panose="00000700000000000000" pitchFamily="2" charset="-78"/>
              </a:rPr>
              <a:t>کانولوشنی</a:t>
            </a:r>
            <a:r>
              <a:rPr lang="fa-IR" sz="2800" dirty="0">
                <a:cs typeface="B Nazanin" panose="00000700000000000000" pitchFamily="2" charset="-78"/>
              </a:rPr>
              <a:t> مبتنی بر ناحیه سریع(</a:t>
            </a:r>
            <a:r>
              <a:rPr lang="en-US" sz="2800" dirty="0"/>
              <a:t>Fast-RCNN</a:t>
            </a:r>
            <a:r>
              <a:rPr lang="fa-IR" sz="2800" dirty="0">
                <a:cs typeface="B Nazanin" panose="00000700000000000000" pitchFamily="2" charset="-78"/>
              </a:rPr>
              <a:t>)-2015</a:t>
            </a:r>
            <a:endParaRPr lang="ru-RU" sz="2800" dirty="0">
              <a:cs typeface="B Nazanin" panose="000007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471B5-D2F1-40F3-A28B-8C7E81D7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9" y="1293308"/>
            <a:ext cx="6995737" cy="44680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372979" y="1096650"/>
            <a:ext cx="1906162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DA8B8-F651-4AAE-BE6F-D7D18E66C6BD}"/>
              </a:ext>
            </a:extLst>
          </p:cNvPr>
          <p:cNvSpPr txBox="1"/>
          <p:nvPr/>
        </p:nvSpPr>
        <p:spPr>
          <a:xfrm>
            <a:off x="7720108" y="1833189"/>
            <a:ext cx="4236551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dirty="0">
                <a:solidFill>
                  <a:srgbClr val="931136"/>
                </a:solidFill>
                <a:cs typeface="B Nazanin" panose="00000700000000000000" pitchFamily="2" charset="-78"/>
              </a:rPr>
              <a:t>مزایا</a:t>
            </a:r>
            <a:endParaRPr lang="en-US" sz="2400" dirty="0">
              <a:solidFill>
                <a:srgbClr val="931136"/>
              </a:solidFill>
              <a:cs typeface="B Nazanin" panose="00000700000000000000" pitchFamily="2" charset="-78"/>
            </a:endParaRPr>
          </a:p>
          <a:p>
            <a:pPr algn="r" rtl="1"/>
            <a:r>
              <a:rPr lang="fa-IR" sz="2000" dirty="0">
                <a:cs typeface="B Nazanin" panose="00000700000000000000" pitchFamily="2" charset="-78"/>
              </a:rPr>
              <a:t> 2000بار شبکه ی عصبی اجرا </a:t>
            </a:r>
            <a:r>
              <a:rPr lang="fa-IR" sz="2000" dirty="0" err="1">
                <a:cs typeface="B Nazanin" panose="00000700000000000000" pitchFamily="2" charset="-78"/>
              </a:rPr>
              <a:t>نمی</a:t>
            </a:r>
            <a:r>
              <a:rPr lang="fa-IR" sz="2000" dirty="0">
                <a:cs typeface="B Nazanin" panose="00000700000000000000" pitchFamily="2" charset="-78"/>
              </a:rPr>
              <a:t> شود.</a:t>
            </a:r>
            <a:endParaRPr lang="en-US" sz="2000" dirty="0">
              <a:cs typeface="B Nazanin" panose="00000700000000000000" pitchFamily="2" charset="-78"/>
            </a:endParaRPr>
          </a:p>
          <a:p>
            <a:pPr algn="r" rtl="1"/>
            <a:endParaRPr lang="en-US" sz="2000" dirty="0">
              <a:cs typeface="B Nazanin" panose="00000700000000000000" pitchFamily="2" charset="-78"/>
            </a:endParaRPr>
          </a:p>
          <a:p>
            <a:pPr algn="r" rtl="1"/>
            <a:r>
              <a:rPr lang="fa-IR" sz="2400" dirty="0">
                <a:solidFill>
                  <a:srgbClr val="931136"/>
                </a:solidFill>
                <a:cs typeface="B Nazanin" panose="00000700000000000000" pitchFamily="2" charset="-78"/>
              </a:rPr>
              <a:t>معایب</a:t>
            </a:r>
            <a:endParaRPr lang="fa-IR" sz="2000" dirty="0">
              <a:solidFill>
                <a:srgbClr val="931136"/>
              </a:solidFill>
              <a:cs typeface="B Nazanin" panose="00000700000000000000" pitchFamily="2" charset="-78"/>
            </a:endParaRPr>
          </a:p>
          <a:p>
            <a:pPr algn="r" rtl="1"/>
            <a:r>
              <a:rPr lang="fa-IR" sz="2000" dirty="0">
                <a:cs typeface="B Nazanin" panose="00000700000000000000" pitchFamily="2" charset="-78"/>
              </a:rPr>
              <a:t> جستجوی انتخابی قدرت یادگیری ندارد.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9D3BDE-905F-44AE-AE70-734C5495EB0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32001-F5FC-4EFF-BC61-B402BD573186}"/>
              </a:ext>
            </a:extLst>
          </p:cNvPr>
          <p:cNvSpPr txBox="1"/>
          <p:nvPr/>
        </p:nvSpPr>
        <p:spPr>
          <a:xfrm>
            <a:off x="2693504" y="6400412"/>
            <a:ext cx="7288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dirty="0">
                <a:solidFill>
                  <a:schemeClr val="bg1">
                    <a:lumMod val="50000"/>
                  </a:schemeClr>
                </a:solidFill>
              </a:rPr>
              <a:t>https://towardsdatascience.com/r-cnn-fast-r-cnn-faster-r-cnn-yolo-object-detection-algorithms-36d53571365e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C28863E6-3988-4595-916C-98822317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22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694785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774" y="284737"/>
            <a:ext cx="8762886" cy="782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شبکه های عصبی </a:t>
            </a:r>
            <a:r>
              <a:rPr lang="fa-IR" sz="2800" dirty="0" err="1">
                <a:cs typeface="B Nazanin" panose="00000700000000000000" pitchFamily="2" charset="-78"/>
              </a:rPr>
              <a:t>کانولوشنی</a:t>
            </a:r>
            <a:r>
              <a:rPr lang="fa-IR" sz="2800" dirty="0">
                <a:cs typeface="B Nazanin" panose="00000700000000000000" pitchFamily="2" charset="-78"/>
              </a:rPr>
              <a:t> مبتنی بر ناحیه سریع تر(</a:t>
            </a:r>
            <a:r>
              <a:rPr lang="en-US" sz="2800" dirty="0"/>
              <a:t>Faster-RCNN</a:t>
            </a:r>
            <a:r>
              <a:rPr lang="fa-IR" sz="2800" dirty="0">
                <a:cs typeface="B Nazanin" panose="00000700000000000000" pitchFamily="2" charset="-78"/>
              </a:rPr>
              <a:t>)-2016</a:t>
            </a:r>
            <a:endParaRPr lang="ru-RU" sz="2800" dirty="0">
              <a:cs typeface="B Nazanin" panose="000007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70991-98EE-4D7C-8B8C-18F92957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" y="1147852"/>
            <a:ext cx="5353880" cy="539106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D006F3-6EDF-43F2-89A9-E69E45E30C7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D01D26-6B12-4064-BC21-0C3D204AED24}"/>
              </a:ext>
            </a:extLst>
          </p:cNvPr>
          <p:cNvSpPr txBox="1"/>
          <p:nvPr/>
        </p:nvSpPr>
        <p:spPr>
          <a:xfrm>
            <a:off x="5957083" y="1630777"/>
            <a:ext cx="5555502" cy="22775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dirty="0">
                <a:solidFill>
                  <a:srgbClr val="931136"/>
                </a:solidFill>
                <a:cs typeface="B Nazanin" panose="00000700000000000000" pitchFamily="2" charset="-78"/>
              </a:rPr>
              <a:t>مزایا</a:t>
            </a:r>
            <a:endParaRPr lang="en-US" sz="2400" dirty="0">
              <a:solidFill>
                <a:srgbClr val="931136"/>
              </a:solidFill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جستجوی انتخابی حذف شد.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endParaRPr lang="en-US" sz="2000" dirty="0">
              <a:cs typeface="B Nazanin" panose="00000700000000000000" pitchFamily="2" charset="-78"/>
            </a:endParaRPr>
          </a:p>
          <a:p>
            <a:pPr algn="r" rtl="1"/>
            <a:r>
              <a:rPr lang="fa-IR" sz="2400" dirty="0">
                <a:solidFill>
                  <a:srgbClr val="931136"/>
                </a:solidFill>
                <a:cs typeface="B Nazanin" panose="00000700000000000000" pitchFamily="2" charset="-78"/>
              </a:rPr>
              <a:t>معایب</a:t>
            </a:r>
            <a:endParaRPr lang="fa-IR" dirty="0">
              <a:solidFill>
                <a:srgbClr val="931136"/>
              </a:solidFill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عملکرد مراحل به مراحل </a:t>
            </a:r>
            <a:r>
              <a:rPr lang="fa-IR" dirty="0" err="1">
                <a:cs typeface="B Nazanin" panose="00000700000000000000" pitchFamily="2" charset="-78"/>
              </a:rPr>
              <a:t>قبلشان</a:t>
            </a:r>
            <a:r>
              <a:rPr lang="fa-IR" dirty="0">
                <a:cs typeface="B Nazanin" panose="00000700000000000000" pitchFamily="2" charset="-78"/>
              </a:rPr>
              <a:t> وابسته است</a:t>
            </a: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برای تشخیص شی هر تصویر چندین بار </a:t>
            </a:r>
            <a:r>
              <a:rPr lang="fa-IR" dirty="0" err="1">
                <a:cs typeface="B Nazanin" panose="00000700000000000000" pitchFamily="2" charset="-78"/>
              </a:rPr>
              <a:t>پیمایش</a:t>
            </a:r>
            <a:r>
              <a:rPr lang="fa-IR" dirty="0">
                <a:cs typeface="B Nazanin" panose="00000700000000000000" pitchFamily="2" charset="-78"/>
              </a:rPr>
              <a:t> می شود.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endParaRPr lang="fa-IR" sz="2000" dirty="0">
              <a:cs typeface="B Nazanin" panose="000007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61F92-AB2F-41A8-932B-2881C77C2F2B}"/>
              </a:ext>
            </a:extLst>
          </p:cNvPr>
          <p:cNvSpPr txBox="1"/>
          <p:nvPr/>
        </p:nvSpPr>
        <p:spPr>
          <a:xfrm>
            <a:off x="2955236" y="6434763"/>
            <a:ext cx="715617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https://towardsdatascience.com/r-cnn-fast-r-cnn-faster-r-cnn-yolo-object-detection-algorithms-36d53571365e</a:t>
            </a:r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41DD986-E458-4E13-9825-2CFBBECA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23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419160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635" y="284737"/>
            <a:ext cx="8087025" cy="782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تشخیص تصویر تک(</a:t>
            </a:r>
            <a:r>
              <a:rPr lang="en-US" sz="2800" dirty="0">
                <a:cs typeface="B Nazanin" panose="00000700000000000000" pitchFamily="2" charset="-78"/>
              </a:rPr>
              <a:t>SSD single shot detector</a:t>
            </a:r>
            <a:r>
              <a:rPr lang="fa-IR" sz="2800" dirty="0">
                <a:cs typeface="B Nazanin" panose="00000700000000000000" pitchFamily="2" charset="-78"/>
              </a:rPr>
              <a:t>)-2016</a:t>
            </a:r>
            <a:endParaRPr lang="ru-RU" sz="2800" dirty="0">
              <a:cs typeface="B Nazanin" panose="000007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8B2F1A4-B94B-4470-AE99-C44946C99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" y="2025471"/>
            <a:ext cx="10688989" cy="3228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CB2DC3-C84C-4617-A9EA-E6DF3051E704}"/>
                  </a:ext>
                </a:extLst>
              </p:cNvPr>
              <p:cNvSpPr txBox="1"/>
              <p:nvPr/>
            </p:nvSpPr>
            <p:spPr>
              <a:xfrm>
                <a:off x="9090992" y="5279155"/>
                <a:ext cx="29651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ctr" rtl="1" font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sz="1800" u="none" strike="noStrike" spc="-5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a-IR" sz="1800" b="0" i="1" u="none" strike="noStrike" spc="-5">
                        <a:effectLst/>
                        <a:latin typeface="Cambria Math" panose="02040503050406030204" pitchFamily="18" charset="0"/>
                      </a:rPr>
                      <m:t>m</m:t>
                    </m:r>
                    <m:r>
                      <a:rPr lang="fa-IR" sz="1800" b="0" u="none" strike="noStrike" spc="-5">
                        <a:effectLst/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fa-IR" sz="1800" b="0" i="1" u="none" strike="noStrike" spc="-5"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lang="fa-IR" sz="1800" b="0" u="none" strike="noStrike" spc="-5">
                        <a:effectLst/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fa-IR" sz="1800" b="0" i="1" u="none" strike="noStrike" spc="-5">
                        <a:effectLst/>
                        <a:latin typeface="Cambria Math" panose="02040503050406030204" pitchFamily="18" charset="0"/>
                      </a:rPr>
                      <m:t>k</m:t>
                    </m:r>
                    <m:r>
                      <a:rPr lang="fa-IR" sz="1800" b="0" u="none" strike="noStrike" spc="-5">
                        <a:effectLst/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fa-IR" sz="1800" i="1" u="none" strike="noStrike" spc="-5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a-IR" sz="1800" b="0" i="1" u="none" strike="noStrike" spc="-5"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fa-IR" sz="1800" b="0" u="none" strike="noStrike" spc="-5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a-IR" sz="1800" b="0" i="1" u="none" strike="noStrike" spc="-5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fa-IR" sz="280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CB2DC3-C84C-4617-A9EA-E6DF3051E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992" y="5279155"/>
                <a:ext cx="2965173" cy="369332"/>
              </a:xfrm>
              <a:prstGeom prst="rect">
                <a:avLst/>
              </a:prstGeom>
              <a:blipFill>
                <a:blip r:embed="rId3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16908CB-5022-4001-A66C-4AD6417A4D60}"/>
              </a:ext>
            </a:extLst>
          </p:cNvPr>
          <p:cNvSpPr txBox="1"/>
          <p:nvPr/>
        </p:nvSpPr>
        <p:spPr>
          <a:xfrm>
            <a:off x="3684104" y="6356350"/>
            <a:ext cx="610925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https://cdn-images-1.medium.com/fit/t/1600/480/1*hdSE1UCV7gA7jzfQ03EnWw.png</a:t>
            </a:r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FE518E9-7C71-4653-B4E4-EB368D0C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24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416539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D903-A224-48EF-B22A-AB041222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813" y="2766218"/>
            <a:ext cx="5708374" cy="1325563"/>
          </a:xfrm>
        </p:spPr>
        <p:txBody>
          <a:bodyPr/>
          <a:lstStyle/>
          <a:p>
            <a:r>
              <a:rPr lang="fa-IR" dirty="0">
                <a:cs typeface="B Nazanin" panose="00000700000000000000" pitchFamily="2" charset="-78"/>
              </a:rPr>
              <a:t>شبکه های تشخیص شی </a:t>
            </a:r>
            <a:r>
              <a:rPr lang="fa-IR" dirty="0" err="1">
                <a:cs typeface="B Nazanin" panose="00000700000000000000" pitchFamily="2" charset="-78"/>
              </a:rPr>
              <a:t>یولو</a:t>
            </a:r>
            <a:endParaRPr lang="fa-IR" dirty="0">
              <a:cs typeface="B Nazanin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8100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)-</a:t>
            </a:r>
            <a:r>
              <a:rPr lang="fa-IR" sz="2800" dirty="0">
                <a:cs typeface="B Nazanin" panose="00000700000000000000" pitchFamily="2" charset="-78"/>
              </a:rPr>
              <a:t>2016</a:t>
            </a:r>
            <a:endParaRPr lang="ru-RU" sz="2800" dirty="0">
              <a:cs typeface="B Nazanin" panose="000007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608F75E-033C-4DEC-9902-5698C714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8" y="2056598"/>
            <a:ext cx="2366603" cy="314776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AE516904-1248-4831-B739-9C937166A1A3}"/>
              </a:ext>
            </a:extLst>
          </p:cNvPr>
          <p:cNvSpPr/>
          <p:nvPr/>
        </p:nvSpPr>
        <p:spPr>
          <a:xfrm rot="5400000">
            <a:off x="4047065" y="1812506"/>
            <a:ext cx="2650814" cy="3435280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D45D9-A213-428B-9772-1550B20975C1}"/>
              </a:ext>
            </a:extLst>
          </p:cNvPr>
          <p:cNvSpPr txBox="1"/>
          <p:nvPr/>
        </p:nvSpPr>
        <p:spPr>
          <a:xfrm>
            <a:off x="4802629" y="3185633"/>
            <a:ext cx="11396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YOLO</a:t>
            </a:r>
          </a:p>
          <a:p>
            <a:pPr algn="ctr"/>
            <a:r>
              <a:rPr lang="en-US" dirty="0"/>
              <a:t>CNN</a:t>
            </a:r>
            <a:endParaRPr lang="fa-IR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3D26A4-63CC-427A-8661-9CFA0CDD96D1}"/>
              </a:ext>
            </a:extLst>
          </p:cNvPr>
          <p:cNvSpPr/>
          <p:nvPr/>
        </p:nvSpPr>
        <p:spPr>
          <a:xfrm>
            <a:off x="2994991" y="3185635"/>
            <a:ext cx="444447" cy="243365"/>
          </a:xfrm>
          <a:prstGeom prst="rightArrow">
            <a:avLst/>
          </a:prstGeom>
          <a:solidFill>
            <a:srgbClr val="931136"/>
          </a:solidFill>
          <a:ln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5A4836-4687-456B-9CD5-679650CC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09" y="2241172"/>
            <a:ext cx="2948367" cy="294138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F2DE27-AC2B-4FEA-A633-AAE0C2063458}"/>
              </a:ext>
            </a:extLst>
          </p:cNvPr>
          <p:cNvSpPr/>
          <p:nvPr/>
        </p:nvSpPr>
        <p:spPr>
          <a:xfrm>
            <a:off x="7219563" y="3387116"/>
            <a:ext cx="444447" cy="243365"/>
          </a:xfrm>
          <a:prstGeom prst="rightArrow">
            <a:avLst/>
          </a:prstGeom>
          <a:solidFill>
            <a:srgbClr val="931136"/>
          </a:solidFill>
          <a:ln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CDEC-F38F-44C1-B1A1-70440B281B74}"/>
              </a:ext>
            </a:extLst>
          </p:cNvPr>
          <p:cNvSpPr txBox="1"/>
          <p:nvPr/>
        </p:nvSpPr>
        <p:spPr>
          <a:xfrm>
            <a:off x="9609406" y="1826421"/>
            <a:ext cx="7455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</a:t>
            </a:r>
            <a:endParaRPr lang="fa-I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E8E29A-F266-43E6-9059-548A394794F4}"/>
              </a:ext>
            </a:extLst>
          </p:cNvPr>
          <p:cNvSpPr txBox="1"/>
          <p:nvPr/>
        </p:nvSpPr>
        <p:spPr>
          <a:xfrm>
            <a:off x="7865115" y="3324132"/>
            <a:ext cx="7455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</a:t>
            </a:r>
            <a:endParaRPr lang="fa-IR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71EFD15-CD59-407F-8DDD-6629B8DE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26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166357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6A0924-76CB-435E-8BC1-23677086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4" y="1831401"/>
            <a:ext cx="10251972" cy="4094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FC6F86-4198-4951-A23E-4BE9BDDEBCDC}"/>
              </a:ext>
            </a:extLst>
          </p:cNvPr>
          <p:cNvSpPr txBox="1"/>
          <p:nvPr/>
        </p:nvSpPr>
        <p:spPr>
          <a:xfrm>
            <a:off x="10346050" y="1311595"/>
            <a:ext cx="1845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>
                <a:cs typeface="B Nazanin" panose="00000700000000000000" pitchFamily="2" charset="-78"/>
              </a:rPr>
              <a:t>معماری یولو1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A6BA5-4ABC-4841-BA81-3E102BE7674C}"/>
              </a:ext>
            </a:extLst>
          </p:cNvPr>
          <p:cNvSpPr txBox="1"/>
          <p:nvPr/>
        </p:nvSpPr>
        <p:spPr>
          <a:xfrm>
            <a:off x="1974575" y="6211067"/>
            <a:ext cx="9024730" cy="4788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06400" marR="0" indent="-4064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Joseph Redmon, Santosh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Divvala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Ross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Girshick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Ali Farhadi. 2016. You only look once: Unified, real-time object detection.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Proc. IEEE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Soc. Conf.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Vis. Pattern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Recognit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2016-Decem, (2016), 779–788.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://doi.org/10.1109/CVPR.2016.91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1D537FB-90D2-4DC5-AB1C-4B9CB999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27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1000000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25DC648-18B3-4DAF-9EC9-6F1A9088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02" y="1630777"/>
            <a:ext cx="6389145" cy="4192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4C8643-D1B7-421A-98E3-C3B20274F93A}"/>
              </a:ext>
            </a:extLst>
          </p:cNvPr>
          <p:cNvSpPr txBox="1"/>
          <p:nvPr/>
        </p:nvSpPr>
        <p:spPr>
          <a:xfrm>
            <a:off x="7222435" y="1510748"/>
            <a:ext cx="4734225" cy="20928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000" dirty="0">
                <a:solidFill>
                  <a:srgbClr val="931136"/>
                </a:solidFill>
                <a:cs typeface="B Nazanin" panose="00000700000000000000" pitchFamily="2" charset="-78"/>
              </a:rPr>
              <a:t>مزایا</a:t>
            </a:r>
          </a:p>
          <a:p>
            <a:pPr algn="r"/>
            <a:r>
              <a:rPr lang="fa-IR" dirty="0">
                <a:cs typeface="B Nazanin" panose="00000700000000000000" pitchFamily="2" charset="-78"/>
              </a:rPr>
              <a:t>سریع</a:t>
            </a:r>
            <a:endParaRPr lang="en-US" dirty="0">
              <a:cs typeface="B Nazanin" panose="00000700000000000000" pitchFamily="2" charset="-78"/>
            </a:endParaRPr>
          </a:p>
          <a:p>
            <a:pPr algn="r"/>
            <a:r>
              <a:rPr lang="fa-IR" dirty="0">
                <a:cs typeface="B Nazanin" panose="00000700000000000000" pitchFamily="2" charset="-78"/>
              </a:rPr>
              <a:t>قدرت تعمیم بالا</a:t>
            </a:r>
            <a:endParaRPr lang="en-US" dirty="0">
              <a:cs typeface="B Nazanin" panose="00000700000000000000" pitchFamily="2" charset="-78"/>
            </a:endParaRPr>
          </a:p>
          <a:p>
            <a:pPr algn="r"/>
            <a:endParaRPr lang="en-US" dirty="0">
              <a:cs typeface="B Nazanin" panose="00000700000000000000" pitchFamily="2" charset="-78"/>
            </a:endParaRPr>
          </a:p>
          <a:p>
            <a:pPr algn="r"/>
            <a:r>
              <a:rPr lang="fa-IR" sz="2000" dirty="0">
                <a:solidFill>
                  <a:srgbClr val="931136"/>
                </a:solidFill>
                <a:cs typeface="B Nazanin" panose="00000700000000000000" pitchFamily="2" charset="-78"/>
              </a:rPr>
              <a:t>معایب</a:t>
            </a:r>
            <a:endParaRPr lang="en-US" sz="2000" dirty="0">
              <a:solidFill>
                <a:srgbClr val="931136"/>
              </a:solidFill>
              <a:cs typeface="B Nazanin" panose="00000700000000000000" pitchFamily="2" charset="-78"/>
            </a:endParaRPr>
          </a:p>
          <a:p>
            <a:pPr algn="r"/>
            <a:r>
              <a:rPr lang="fa-IR" dirty="0">
                <a:cs typeface="B Nazanin" panose="00000700000000000000" pitchFamily="2" charset="-78"/>
              </a:rPr>
              <a:t>تعداد محدود پیش بینی شی</a:t>
            </a:r>
          </a:p>
          <a:p>
            <a:pPr algn="r"/>
            <a:r>
              <a:rPr lang="fa-IR" dirty="0">
                <a:cs typeface="B Nazanin" panose="00000700000000000000" pitchFamily="2" charset="-78"/>
              </a:rPr>
              <a:t>تعداد زیادی پس زمینه پیش بینی می کند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4CFB2-5E3D-4577-9C6F-E5595966E3EA}"/>
              </a:ext>
            </a:extLst>
          </p:cNvPr>
          <p:cNvSpPr txBox="1"/>
          <p:nvPr/>
        </p:nvSpPr>
        <p:spPr>
          <a:xfrm>
            <a:off x="594692" y="6442458"/>
            <a:ext cx="597341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https://towardsdatascience.com/yolov1-you-only-look-once-object-detection-e1f3ffec8a89</a:t>
            </a:r>
            <a:endParaRPr lang="fa-I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94A78D2-E063-45FA-994F-ED20061F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28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4125681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FC6F86-4198-4951-A23E-4BE9BDDEBCDC}"/>
              </a:ext>
            </a:extLst>
          </p:cNvPr>
          <p:cNvSpPr txBox="1"/>
          <p:nvPr/>
        </p:nvSpPr>
        <p:spPr>
          <a:xfrm>
            <a:off x="10346050" y="1311595"/>
            <a:ext cx="1845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400" dirty="0">
                <a:cs typeface="B Nazanin" panose="00000700000000000000" pitchFamily="2" charset="-78"/>
              </a:rPr>
              <a:t>تابع خطا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F39FE-7D33-4112-9E5E-BE642D2D352E}"/>
              </a:ext>
            </a:extLst>
          </p:cNvPr>
          <p:cNvSpPr/>
          <p:nvPr/>
        </p:nvSpPr>
        <p:spPr>
          <a:xfrm>
            <a:off x="7169426" y="5181600"/>
            <a:ext cx="424070" cy="62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CAA692-F66F-4736-B7FC-AA258B2BF62F}"/>
                  </a:ext>
                </a:extLst>
              </p:cNvPr>
              <p:cNvSpPr txBox="1"/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u="none" strike="no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p>
                            <m:s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p>
                          </m:sSub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CAA692-F66F-4736-B7FC-AA258B2B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90D8AB-05DD-486B-BC34-DED5BE23933F}"/>
                  </a:ext>
                </a:extLst>
              </p:cNvPr>
              <p:cNvSpPr txBox="1"/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a-I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eqArr>
                            <m:eqArrPr>
                              <m:ctrlP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𝒐𝒃𝒋</m:t>
                                  </m:r>
                                </m:sup>
                              </m:sSub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𝒘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fa-I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90D8AB-05DD-486B-BC34-DED5BE239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FDB3DC-2714-45CD-9F88-D28284859DE4}"/>
                  </a:ext>
                </a:extLst>
              </p:cNvPr>
              <p:cNvSpPr txBox="1"/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𝐣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𝐁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𝐢𝐣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𝐂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FDB3DC-2714-45CD-9F88-D28284859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C66649-419F-4C92-A7B5-E26FBE65A774}"/>
                  </a:ext>
                </a:extLst>
              </p:cNvPr>
              <p:cNvSpPr txBox="1"/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𝒏𝒐𝒐𝒃𝒋</m:t>
                          </m:r>
                        </m:sub>
                      </m:sSub>
                      <m:r>
                        <a:rPr lang="fa-IR" b="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𝒏𝒐𝒐𝒃𝒋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  <m:sub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C66649-419F-4C92-A7B5-E26FBE65A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2D58F9-BC5D-4A5F-9090-0AB4D67863BD}"/>
                  </a:ext>
                </a:extLst>
              </p:cNvPr>
              <p:cNvSpPr txBox="1"/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a-IR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𝐜𝐥𝐚𝐬𝐬</m:t>
                              </m:r>
                            </m:sub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2D58F9-BC5D-4A5F-9090-0AB4D6786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870BE5A6-8FC0-4640-8CF1-317418F1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29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81705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2C32B97-62BC-4BC2-9599-5E1D0930F9DE}"/>
              </a:ext>
            </a:extLst>
          </p:cNvPr>
          <p:cNvSpPr txBox="1">
            <a:spLocks/>
          </p:cNvSpPr>
          <p:nvPr/>
        </p:nvSpPr>
        <p:spPr>
          <a:xfrm>
            <a:off x="5968143" y="5555576"/>
            <a:ext cx="5365364" cy="365125"/>
          </a:xfrm>
          <a:prstGeom prst="rect">
            <a:avLst/>
          </a:prstGeom>
          <a:solidFill>
            <a:srgbClr val="931136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0000" indent="-180000" algn="r" defTabSz="914400" rtl="1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2200" dirty="0">
                <a:solidFill>
                  <a:schemeClr val="bg1"/>
                </a:solidFill>
                <a:cs typeface="B Nazanin" panose="00000700000000000000" pitchFamily="2" charset="-78"/>
              </a:rPr>
              <a:t>دسته</a:t>
            </a:r>
            <a:r>
              <a:rPr lang="fa-IR" sz="2200" dirty="0">
                <a:solidFill>
                  <a:schemeClr val="tx1"/>
                </a:solidFill>
                <a:cs typeface="B Nazanin" panose="00000700000000000000" pitchFamily="2" charset="-78"/>
              </a:rPr>
              <a:t> </a:t>
            </a:r>
            <a:r>
              <a:rPr lang="fa-IR" sz="2200" dirty="0">
                <a:solidFill>
                  <a:schemeClr val="bg1"/>
                </a:solidFill>
                <a:cs typeface="B Nazanin" panose="00000700000000000000" pitchFamily="2" charset="-78"/>
              </a:rPr>
              <a:t>بندی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a-IR" sz="2400" dirty="0">
              <a:cs typeface="B Nazanin" panose="00000700000000000000" pitchFamily="2" charset="-78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BCD71E5-F0A4-451E-A815-FFEF3C16B5E0}"/>
              </a:ext>
            </a:extLst>
          </p:cNvPr>
          <p:cNvSpPr txBox="1">
            <a:spLocks/>
          </p:cNvSpPr>
          <p:nvPr/>
        </p:nvSpPr>
        <p:spPr>
          <a:xfrm>
            <a:off x="244711" y="5566463"/>
            <a:ext cx="5210829" cy="365125"/>
          </a:xfrm>
          <a:prstGeom prst="rect">
            <a:avLst/>
          </a:prstGeom>
          <a:solidFill>
            <a:srgbClr val="931136"/>
          </a:solidFill>
        </p:spPr>
        <p:txBody>
          <a:bodyPr vert="horz" lIns="91440" tIns="45720" rIns="91440" bIns="45720" rtlCol="0">
            <a:noAutofit/>
          </a:bodyPr>
          <a:lstStyle>
            <a:lvl1pPr marL="180000" indent="-180000" algn="r" defTabSz="914400" rtl="1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2000" dirty="0">
                <a:solidFill>
                  <a:schemeClr val="bg1"/>
                </a:solidFill>
                <a:cs typeface="B Nazanin" panose="00000700000000000000" pitchFamily="2" charset="-78"/>
              </a:rPr>
              <a:t>تشخیص شی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FF5BA48-E405-4794-8024-95EBDA7D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b="0" dirty="0">
                <a:solidFill>
                  <a:schemeClr val="tx1"/>
                </a:solidFill>
                <a:cs typeface="B Nazanin" panose="00000700000000000000" pitchFamily="2" charset="-78"/>
              </a:rPr>
              <a:t>حوزه ی فعالیت های بینایی ماشین</a:t>
            </a:r>
            <a:endParaRPr lang="ru-RU" sz="2800" b="0" dirty="0">
              <a:solidFill>
                <a:schemeClr val="tx1"/>
              </a:solidFill>
              <a:cs typeface="B Nazanin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E6FF1-3B59-4641-9D9B-884071648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02" y="925314"/>
            <a:ext cx="5474754" cy="46411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668896-F7DF-4985-BC35-DFC26ACC546D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83160B-2C18-4898-8DF9-8081D99A8555}"/>
              </a:ext>
            </a:extLst>
          </p:cNvPr>
          <p:cNvSpPr txBox="1"/>
          <p:nvPr/>
        </p:nvSpPr>
        <p:spPr>
          <a:xfrm>
            <a:off x="7487478" y="6356350"/>
            <a:ext cx="335280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https://www.cs.toronto.edu/~kriz/cifar.html</a:t>
            </a:r>
            <a:endParaRPr lang="fa-I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3F08B-05E6-4524-8054-65D10C94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1" y="1839419"/>
            <a:ext cx="5210829" cy="3751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27765-E8CC-472F-A52C-D6E5FDCF6A47}"/>
              </a:ext>
            </a:extLst>
          </p:cNvPr>
          <p:cNvSpPr txBox="1"/>
          <p:nvPr/>
        </p:nvSpPr>
        <p:spPr>
          <a:xfrm>
            <a:off x="378391" y="6264016"/>
            <a:ext cx="5210828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https://towardsdatascience.com/deep-learning-method-for-object-detection-r-cnn-explained-ecdadd751d22</a:t>
            </a:r>
            <a:endParaRPr lang="fa-I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90AB051D-DCA5-4E38-BEE3-4E6DEF98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710431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7D4386D-9EA8-40E2-A24C-D67A78106CF2}"/>
              </a:ext>
            </a:extLst>
          </p:cNvPr>
          <p:cNvSpPr/>
          <p:nvPr/>
        </p:nvSpPr>
        <p:spPr>
          <a:xfrm>
            <a:off x="7169426" y="5181600"/>
            <a:ext cx="424070" cy="62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7C95B2-57D9-4AD9-8431-8F1FB9DC4A95}"/>
              </a:ext>
            </a:extLst>
          </p:cNvPr>
          <p:cNvSpPr txBox="1"/>
          <p:nvPr/>
        </p:nvSpPr>
        <p:spPr>
          <a:xfrm>
            <a:off x="10346050" y="1311595"/>
            <a:ext cx="1845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400" dirty="0">
                <a:cs typeface="B Nazanin" panose="00000700000000000000" pitchFamily="2" charset="-78"/>
              </a:rPr>
              <a:t>تابع خطا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6268AC-8EA6-42A8-80BB-AA0B632313FF}"/>
              </a:ext>
            </a:extLst>
          </p:cNvPr>
          <p:cNvSpPr/>
          <p:nvPr/>
        </p:nvSpPr>
        <p:spPr>
          <a:xfrm>
            <a:off x="2050889" y="1708318"/>
            <a:ext cx="4363163" cy="945067"/>
          </a:xfrm>
          <a:prstGeom prst="rect">
            <a:avLst/>
          </a:prstGeom>
          <a:noFill/>
          <a:ln w="28575"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EEA7B7-31B1-4D4C-8D7E-B375F3225781}"/>
                  </a:ext>
                </a:extLst>
              </p:cNvPr>
              <p:cNvSpPr txBox="1"/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u="none" strike="no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p>
                            <m:s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p>
                          </m:sSub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EEA7B7-31B1-4D4C-8D7E-B375F3225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048D37-BFA8-49F2-B6A1-AB1DCD564E95}"/>
                  </a:ext>
                </a:extLst>
              </p:cNvPr>
              <p:cNvSpPr txBox="1"/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a-I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eqArr>
                            <m:eqArrPr>
                              <m:ctrlP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𝒐𝒃𝒋</m:t>
                                  </m:r>
                                </m:sup>
                              </m:sSub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𝒘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fa-I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048D37-BFA8-49F2-B6A1-AB1DCD564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6C1014-FD04-43F4-8157-F552FED721D5}"/>
                  </a:ext>
                </a:extLst>
              </p:cNvPr>
              <p:cNvSpPr txBox="1"/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𝐣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𝐁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𝐢𝐣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𝐂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6C1014-FD04-43F4-8157-F552FED72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D8EE66-B61C-4A96-9DBF-53F9C2EC644F}"/>
                  </a:ext>
                </a:extLst>
              </p:cNvPr>
              <p:cNvSpPr txBox="1"/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𝒏𝒐𝒐𝒃𝒋</m:t>
                          </m:r>
                        </m:sub>
                      </m:sSub>
                      <m:r>
                        <a:rPr lang="fa-IR" b="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𝒏𝒐𝒐𝒃𝒋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  <m:sub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D8EE66-B61C-4A96-9DBF-53F9C2EC6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ADCF91-7AFC-4AEB-A9D8-41AAABF19454}"/>
                  </a:ext>
                </a:extLst>
              </p:cNvPr>
              <p:cNvSpPr txBox="1"/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a-IR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𝐜𝐥𝐚𝐬𝐬</m:t>
                              </m:r>
                            </m:sub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ADCF91-7AFC-4AEB-A9D8-41AAABF19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4D5054F9-845F-4224-918E-4EC55D44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30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90499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D741F49-1C82-416C-A5A5-0FE0FBDBC76F}"/>
              </a:ext>
            </a:extLst>
          </p:cNvPr>
          <p:cNvSpPr/>
          <p:nvPr/>
        </p:nvSpPr>
        <p:spPr>
          <a:xfrm>
            <a:off x="3334751" y="2814475"/>
            <a:ext cx="4707720" cy="925680"/>
          </a:xfrm>
          <a:prstGeom prst="rect">
            <a:avLst/>
          </a:prstGeom>
          <a:noFill/>
          <a:ln w="28575"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69206-3569-4120-8731-19E11DA5E596}"/>
              </a:ext>
            </a:extLst>
          </p:cNvPr>
          <p:cNvSpPr/>
          <p:nvPr/>
        </p:nvSpPr>
        <p:spPr>
          <a:xfrm>
            <a:off x="7169426" y="5181600"/>
            <a:ext cx="424070" cy="62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856A1-90E3-470A-A529-1C5C782D2ED5}"/>
              </a:ext>
            </a:extLst>
          </p:cNvPr>
          <p:cNvSpPr txBox="1"/>
          <p:nvPr/>
        </p:nvSpPr>
        <p:spPr>
          <a:xfrm>
            <a:off x="10346050" y="1311595"/>
            <a:ext cx="1845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400" dirty="0">
                <a:cs typeface="B Nazanin" panose="00000700000000000000" pitchFamily="2" charset="-78"/>
              </a:rPr>
              <a:t>تابع خطا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06C63F-3BF7-4A41-8EA6-EA7F52F7D396}"/>
                  </a:ext>
                </a:extLst>
              </p:cNvPr>
              <p:cNvSpPr txBox="1"/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u="none" strike="no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p>
                            <m:s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p>
                          </m:sSub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06C63F-3BF7-4A41-8EA6-EA7F52F7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A20B5-95D2-4473-BA82-6E84F54791CB}"/>
                  </a:ext>
                </a:extLst>
              </p:cNvPr>
              <p:cNvSpPr txBox="1"/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a-I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eqArr>
                            <m:eqArrPr>
                              <m:ctrlP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𝒐𝒃𝒋</m:t>
                                  </m:r>
                                </m:sup>
                              </m:sSub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𝒘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fa-I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A20B5-95D2-4473-BA82-6E84F5479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8C884-B68C-45D1-9EF8-392917FC7553}"/>
                  </a:ext>
                </a:extLst>
              </p:cNvPr>
              <p:cNvSpPr txBox="1"/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𝐣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𝐁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𝐢𝐣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𝐂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8C884-B68C-45D1-9EF8-392917FC7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72F6BC-CF3D-4787-88C2-1B8000F18325}"/>
                  </a:ext>
                </a:extLst>
              </p:cNvPr>
              <p:cNvSpPr txBox="1"/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𝒏𝒐𝒐𝒃𝒋</m:t>
                          </m:r>
                        </m:sub>
                      </m:sSub>
                      <m:r>
                        <a:rPr lang="fa-IR" b="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𝒏𝒐𝒐𝒃𝒋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  <m:sub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72F6BC-CF3D-4787-88C2-1B8000F18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9B99E5-18C1-4EC1-ADF6-D8B7DBD94E98}"/>
                  </a:ext>
                </a:extLst>
              </p:cNvPr>
              <p:cNvSpPr txBox="1"/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a-IR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𝐜𝐥𝐚𝐬𝐬</m:t>
                              </m:r>
                            </m:sub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9B99E5-18C1-4EC1-ADF6-D8B7DBD94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7EF0B945-58FE-4B36-9035-B94B5337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31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4095950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D741F49-1C82-416C-A5A5-0FE0FBDBC76F}"/>
              </a:ext>
            </a:extLst>
          </p:cNvPr>
          <p:cNvSpPr/>
          <p:nvPr/>
        </p:nvSpPr>
        <p:spPr>
          <a:xfrm>
            <a:off x="3333036" y="4050560"/>
            <a:ext cx="2603938" cy="933702"/>
          </a:xfrm>
          <a:prstGeom prst="rect">
            <a:avLst/>
          </a:prstGeom>
          <a:noFill/>
          <a:ln w="28575"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83FA2-AF0D-4740-9A23-068FDA6CB2B1}"/>
              </a:ext>
            </a:extLst>
          </p:cNvPr>
          <p:cNvSpPr/>
          <p:nvPr/>
        </p:nvSpPr>
        <p:spPr>
          <a:xfrm>
            <a:off x="7169426" y="5181600"/>
            <a:ext cx="424070" cy="62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7BD13-401D-4DBF-9D20-0F029243F3DF}"/>
              </a:ext>
            </a:extLst>
          </p:cNvPr>
          <p:cNvSpPr txBox="1"/>
          <p:nvPr/>
        </p:nvSpPr>
        <p:spPr>
          <a:xfrm>
            <a:off x="10346050" y="1311595"/>
            <a:ext cx="1845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400" dirty="0">
                <a:cs typeface="B Nazanin" panose="00000700000000000000" pitchFamily="2" charset="-78"/>
              </a:rPr>
              <a:t>تابع خطا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62910-93B4-44C2-89F0-234D49D809F0}"/>
                  </a:ext>
                </a:extLst>
              </p:cNvPr>
              <p:cNvSpPr txBox="1"/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u="none" strike="no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p>
                            <m:s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p>
                          </m:sSub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62910-93B4-44C2-89F0-234D49D80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48FDBE-A13D-4996-BF01-898C9985B5B2}"/>
                  </a:ext>
                </a:extLst>
              </p:cNvPr>
              <p:cNvSpPr txBox="1"/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a-I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eqArr>
                            <m:eqArrPr>
                              <m:ctrlP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𝒐𝒃𝒋</m:t>
                                  </m:r>
                                </m:sup>
                              </m:sSub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𝒘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fa-I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48FDBE-A13D-4996-BF01-898C9985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0B72BE-F87E-42F4-98FC-B00196D408AB}"/>
                  </a:ext>
                </a:extLst>
              </p:cNvPr>
              <p:cNvSpPr txBox="1"/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𝐣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𝐁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𝐢𝐣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𝐂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0B72BE-F87E-42F4-98FC-B00196D40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FCA3DB-E29E-4F6D-8B0F-0629413C3EEB}"/>
                  </a:ext>
                </a:extLst>
              </p:cNvPr>
              <p:cNvSpPr txBox="1"/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𝒏𝒐𝒐𝒃𝒋</m:t>
                          </m:r>
                        </m:sub>
                      </m:sSub>
                      <m:r>
                        <a:rPr lang="fa-IR" b="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𝒏𝒐𝒐𝒃𝒋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  <m:sub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FCA3DB-E29E-4F6D-8B0F-0629413C3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BC6C37-B9FF-4085-830A-50D6A437784A}"/>
                  </a:ext>
                </a:extLst>
              </p:cNvPr>
              <p:cNvSpPr txBox="1"/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a-IR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𝐜𝐥𝐚𝐬𝐬</m:t>
                              </m:r>
                            </m:sub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BC6C37-B9FF-4085-830A-50D6A4377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101FACF-675B-4165-B600-D36E8D07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32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607036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D741F49-1C82-416C-A5A5-0FE0FBDBC76F}"/>
              </a:ext>
            </a:extLst>
          </p:cNvPr>
          <p:cNvSpPr/>
          <p:nvPr/>
        </p:nvSpPr>
        <p:spPr>
          <a:xfrm>
            <a:off x="7010399" y="4050560"/>
            <a:ext cx="2517914" cy="914945"/>
          </a:xfrm>
          <a:prstGeom prst="rect">
            <a:avLst/>
          </a:prstGeom>
          <a:noFill/>
          <a:ln w="28575"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FD461-BB02-49DD-8839-6D42774C2B4C}"/>
              </a:ext>
            </a:extLst>
          </p:cNvPr>
          <p:cNvSpPr/>
          <p:nvPr/>
        </p:nvSpPr>
        <p:spPr>
          <a:xfrm>
            <a:off x="7169426" y="5181600"/>
            <a:ext cx="424070" cy="62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6749A-C772-4DE2-BCB3-E9F6152F3265}"/>
              </a:ext>
            </a:extLst>
          </p:cNvPr>
          <p:cNvSpPr txBox="1"/>
          <p:nvPr/>
        </p:nvSpPr>
        <p:spPr>
          <a:xfrm>
            <a:off x="10346050" y="1311595"/>
            <a:ext cx="1845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400" dirty="0">
                <a:cs typeface="B Nazanin" panose="00000700000000000000" pitchFamily="2" charset="-78"/>
              </a:rPr>
              <a:t>تابع خطا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038954-1D4B-4C4A-AAE2-4FC92DB3E56F}"/>
                  </a:ext>
                </a:extLst>
              </p:cNvPr>
              <p:cNvSpPr txBox="1"/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u="none" strike="no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p>
                            <m:s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p>
                          </m:sSub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038954-1D4B-4C4A-AAE2-4FC92DB3E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089A44-7C04-43C3-951D-6A6E0A55D7E7}"/>
                  </a:ext>
                </a:extLst>
              </p:cNvPr>
              <p:cNvSpPr txBox="1"/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a-I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eqArr>
                            <m:eqArrPr>
                              <m:ctrlP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𝒐𝒃𝒋</m:t>
                                  </m:r>
                                </m:sup>
                              </m:sSub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𝒘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fa-I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089A44-7C04-43C3-951D-6A6E0A55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949DDD-BFBF-4010-93AC-07BDDA8A097C}"/>
                  </a:ext>
                </a:extLst>
              </p:cNvPr>
              <p:cNvSpPr txBox="1"/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𝐣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𝐁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𝐢𝐣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𝐂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949DDD-BFBF-4010-93AC-07BDDA8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E175A3-712B-4BCE-8356-26ED74B29CA3}"/>
                  </a:ext>
                </a:extLst>
              </p:cNvPr>
              <p:cNvSpPr txBox="1"/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𝒏𝒐𝒐𝒃𝒋</m:t>
                          </m:r>
                        </m:sub>
                      </m:sSub>
                      <m:r>
                        <a:rPr lang="fa-IR" b="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𝒏𝒐𝒐𝒃𝒋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  <m:sub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E175A3-712B-4BCE-8356-26ED74B29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3D14B-0E08-47B8-BCCC-8E7EAF077FE6}"/>
                  </a:ext>
                </a:extLst>
              </p:cNvPr>
              <p:cNvSpPr txBox="1"/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a-IR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𝐜𝐥𝐚𝐬𝐬</m:t>
                              </m:r>
                            </m:sub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3D14B-0E08-47B8-BCCC-8E7EAF077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783AA61-A3CE-46DB-BB4F-CC02F294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33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4223440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D741F49-1C82-416C-A5A5-0FE0FBDBC76F}"/>
              </a:ext>
            </a:extLst>
          </p:cNvPr>
          <p:cNvSpPr/>
          <p:nvPr/>
        </p:nvSpPr>
        <p:spPr>
          <a:xfrm>
            <a:off x="5347252" y="5131538"/>
            <a:ext cx="3644348" cy="961161"/>
          </a:xfrm>
          <a:prstGeom prst="rect">
            <a:avLst/>
          </a:prstGeom>
          <a:noFill/>
          <a:ln w="28575"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6B19D-3109-42F6-A91B-9666C87491F6}"/>
              </a:ext>
            </a:extLst>
          </p:cNvPr>
          <p:cNvSpPr/>
          <p:nvPr/>
        </p:nvSpPr>
        <p:spPr>
          <a:xfrm>
            <a:off x="7169426" y="5181600"/>
            <a:ext cx="424070" cy="62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8C95F-440A-4F0A-9D54-A8887DA2597B}"/>
              </a:ext>
            </a:extLst>
          </p:cNvPr>
          <p:cNvSpPr txBox="1"/>
          <p:nvPr/>
        </p:nvSpPr>
        <p:spPr>
          <a:xfrm>
            <a:off x="10346050" y="1311595"/>
            <a:ext cx="1845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400" dirty="0">
                <a:cs typeface="B Nazanin" panose="00000700000000000000" pitchFamily="2" charset="-78"/>
              </a:rPr>
              <a:t>تابع خطا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5CF0E0-6ACA-4832-82D7-516A1027AC15}"/>
                  </a:ext>
                </a:extLst>
              </p:cNvPr>
              <p:cNvSpPr txBox="1"/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u="none" strike="no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p>
                            <m:s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p>
                          </m:sSub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5CF0E0-6ACA-4832-82D7-516A1027A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756ADA-3325-40B3-A4AA-89076E837295}"/>
                  </a:ext>
                </a:extLst>
              </p:cNvPr>
              <p:cNvSpPr txBox="1"/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a-I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eqArr>
                            <m:eqArrPr>
                              <m:ctrlP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𝒐𝒃𝒋</m:t>
                                  </m:r>
                                </m:sup>
                              </m:sSub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𝒘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fa-I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756ADA-3325-40B3-A4AA-89076E837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7F2CAD-4CB1-4FA4-B4A4-050D4804BA1F}"/>
                  </a:ext>
                </a:extLst>
              </p:cNvPr>
              <p:cNvSpPr txBox="1"/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𝐣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𝐁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𝐢𝐣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𝐂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7F2CAD-4CB1-4FA4-B4A4-050D4804B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4B5221-D066-4190-8ACD-901075A979DB}"/>
                  </a:ext>
                </a:extLst>
              </p:cNvPr>
              <p:cNvSpPr txBox="1"/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𝒏𝒐𝒐𝒃𝒋</m:t>
                          </m:r>
                        </m:sub>
                      </m:sSub>
                      <m:r>
                        <a:rPr lang="fa-IR" b="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𝒏𝒐𝒐𝒃𝒋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  <m:sub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4B5221-D066-4190-8ACD-901075A9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2705A9-B081-4A49-A27B-84B021A96DAB}"/>
                  </a:ext>
                </a:extLst>
              </p:cNvPr>
              <p:cNvSpPr txBox="1"/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a-IR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𝐜𝐥𝐚𝐬𝐬</m:t>
                              </m:r>
                            </m:sub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2705A9-B081-4A49-A27B-84B021A96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1EC7074-935A-4648-9C21-2C635022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34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996218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D741F49-1C82-416C-A5A5-0FE0FBDBC76F}"/>
              </a:ext>
            </a:extLst>
          </p:cNvPr>
          <p:cNvSpPr/>
          <p:nvPr/>
        </p:nvSpPr>
        <p:spPr>
          <a:xfrm>
            <a:off x="1417984" y="1932623"/>
            <a:ext cx="717216" cy="782638"/>
          </a:xfrm>
          <a:prstGeom prst="rect">
            <a:avLst/>
          </a:prstGeom>
          <a:noFill/>
          <a:ln w="28575"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6B19D-3109-42F6-A91B-9666C87491F6}"/>
              </a:ext>
            </a:extLst>
          </p:cNvPr>
          <p:cNvSpPr/>
          <p:nvPr/>
        </p:nvSpPr>
        <p:spPr>
          <a:xfrm>
            <a:off x="7169426" y="5181600"/>
            <a:ext cx="424070" cy="62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CA4977-184F-4BBA-A33C-B4D83E473C3D}"/>
              </a:ext>
            </a:extLst>
          </p:cNvPr>
          <p:cNvSpPr/>
          <p:nvPr/>
        </p:nvSpPr>
        <p:spPr>
          <a:xfrm>
            <a:off x="2637183" y="2957517"/>
            <a:ext cx="662608" cy="782638"/>
          </a:xfrm>
          <a:prstGeom prst="rect">
            <a:avLst/>
          </a:prstGeom>
          <a:noFill/>
          <a:ln w="28575">
            <a:solidFill>
              <a:srgbClr val="931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593AD-AAA2-4CFA-B931-A489AB04774D}"/>
              </a:ext>
            </a:extLst>
          </p:cNvPr>
          <p:cNvSpPr txBox="1"/>
          <p:nvPr/>
        </p:nvSpPr>
        <p:spPr>
          <a:xfrm>
            <a:off x="10346050" y="1311595"/>
            <a:ext cx="1845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400" dirty="0">
                <a:cs typeface="B Nazanin" panose="00000700000000000000" pitchFamily="2" charset="-78"/>
              </a:rPr>
              <a:t>تابع خطا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9BB60-D2DE-49F3-86F3-7DAC9EB53CFE}"/>
                  </a:ext>
                </a:extLst>
              </p:cNvPr>
              <p:cNvSpPr txBox="1"/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u="none" strike="no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sz="1800" u="none" strike="noStrike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sSup>
                            <m:s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  <m:e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p>
                          </m:sSubSup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a-IR" sz="1800" u="none" strike="noStrike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a-IR" sz="1800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fa-IR" sz="1800" u="none" strike="noStrike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a-IR" sz="1800" i="1" u="none" strike="noStrike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a-IR" sz="1800" i="1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a-IR" sz="1800" u="none" strike="noStrike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a-IR" sz="1800" u="none" strike="noStrike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fa-IR" sz="1800" u="none" strike="noStrike">
                              <a:effectLst/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</m:oMath>
                  </m:oMathPara>
                </a14:m>
                <a:endParaRPr lang="fa-IR" sz="2800" b="0" i="0" u="none" strike="noStrike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19BB60-D2DE-49F3-86F3-7DAC9EB5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1" y="1692364"/>
                <a:ext cx="6096000" cy="954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AE4B6-129A-4294-BF7C-FD7574DB9DBF}"/>
                  </a:ext>
                </a:extLst>
              </p:cNvPr>
              <p:cNvSpPr txBox="1"/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a-I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fa-I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𝐜𝐨𝐨𝐫𝐝</m:t>
                          </m:r>
                        </m:sub>
                      </m:sSub>
                      <m:r>
                        <a:rPr lang="fa-IR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eqArr>
                            <m:eqArrPr>
                              <m:ctrlPr>
                                <a:rPr lang="fa-I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fa-I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𝒐𝒃𝒋</m:t>
                                  </m:r>
                                </m:sup>
                              </m:sSubSup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a-I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𝒘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a-I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fa-I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a-IR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fa-IR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a-IR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a-IR" b="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a-IR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a-IR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𝒉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a-IR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a-I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fa-I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fa-I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AE4B6-129A-4294-BF7C-FD7574DB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40" y="2833086"/>
                <a:ext cx="6096000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DBD514-18B2-4035-B855-E7E1D4B23F33}"/>
                  </a:ext>
                </a:extLst>
              </p:cNvPr>
              <p:cNvSpPr txBox="1"/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𝐣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𝐁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𝐢𝐣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𝐂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DBD514-18B2-4035-B855-E7E1D4B23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61" y="4050560"/>
                <a:ext cx="6096000" cy="944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8C0CD-AEAB-4580-8453-A06F0BB73D76}"/>
                  </a:ext>
                </a:extLst>
              </p:cNvPr>
              <p:cNvSpPr txBox="1"/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𝒏𝒐𝒐𝒃𝒋</m:t>
                          </m:r>
                        </m:sub>
                      </m:sSub>
                      <m:r>
                        <a:rPr lang="fa-IR" b="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a-I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p>
                        <m:e>
                          <m:sSubSup>
                            <m:sSubSupPr>
                              <m:ctrlPr>
                                <a:rPr lang="fa-IR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fa-IR" b="1" i="1">
                                  <a:latin typeface="Cambria Math" panose="02040503050406030204" pitchFamily="18" charset="0"/>
                                </a:rPr>
                                <m:t>𝒏𝒐𝒐𝒃𝒋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fa-IR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  <m:sub>
                                          <m:r>
                                            <a:rPr lang="fa-IR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fa-IR" b="0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8C0CD-AEAB-4580-8453-A06F0BB73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61" y="4039195"/>
                <a:ext cx="6347790" cy="945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735ABD-53F6-419D-911D-194C63FB67B4}"/>
                  </a:ext>
                </a:extLst>
              </p:cNvPr>
              <p:cNvSpPr txBox="1"/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𝐨𝐛𝐣</m:t>
                              </m:r>
                            </m:sup>
                          </m:sSub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a-IR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fa-IR" b="1" i="0">
                                  <a:latin typeface="Cambria Math" panose="02040503050406030204" pitchFamily="18" charset="0"/>
                                </a:rPr>
                                <m:t>𝐜𝐥𝐚𝐬𝐬</m:t>
                              </m:r>
                            </m:sub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fa-IR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a-IR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  <m:r>
                                    <a:rPr lang="fa-I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a-IR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fa-IR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fa-IR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a-IR" b="1" i="0"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a-IR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735ABD-53F6-419D-911D-194C63FB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60" y="5131538"/>
                <a:ext cx="6347790" cy="909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1B78101-C28C-4362-BE6B-3A666D12AC27}"/>
              </a:ext>
            </a:extLst>
          </p:cNvPr>
          <p:cNvSpPr/>
          <p:nvPr/>
        </p:nvSpPr>
        <p:spPr>
          <a:xfrm>
            <a:off x="6215271" y="4201624"/>
            <a:ext cx="717216" cy="782638"/>
          </a:xfrm>
          <a:prstGeom prst="rect">
            <a:avLst/>
          </a:prstGeom>
          <a:noFill/>
          <a:ln w="28575">
            <a:solidFill>
              <a:srgbClr val="F95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FB2188-A918-4096-958A-6A9B4A1B7EBA}"/>
                  </a:ext>
                </a:extLst>
              </p:cNvPr>
              <p:cNvSpPr txBox="1"/>
              <p:nvPr/>
            </p:nvSpPr>
            <p:spPr>
              <a:xfrm>
                <a:off x="9932506" y="2169738"/>
                <a:ext cx="3299791" cy="94961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a-IR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fa-IR" b="1" i="1">
                            <a:latin typeface="Cambria Math" panose="02040503050406030204" pitchFamily="18" charset="0"/>
                          </a:rPr>
                          <m:t>𝒏𝒐𝒐𝒃𝒋</m:t>
                        </m:r>
                      </m:sub>
                    </m:sSub>
                  </m:oMath>
                </a14:m>
                <a:r>
                  <a:rPr lang="fa-IR" dirty="0"/>
                  <a:t> =</a:t>
                </a:r>
                <a:r>
                  <a:rPr lang="en-US" dirty="0"/>
                  <a:t> 0/5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a-I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𝛌</m:t>
                        </m:r>
                      </m:e>
                      <m:sub>
                        <m:r>
                          <a:rPr lang="fa-I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𝐜𝐨𝐨𝐫𝐝</m:t>
                        </m:r>
                      </m:sub>
                    </m:sSub>
                  </m:oMath>
                </a14:m>
                <a:r>
                  <a:rPr lang="en-US" dirty="0"/>
                  <a:t> = 5</a:t>
                </a:r>
              </a:p>
              <a:p>
                <a:endParaRPr lang="fa-I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FB2188-A918-4096-958A-6A9B4A1B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506" y="2169738"/>
                <a:ext cx="3299791" cy="949619"/>
              </a:xfrm>
              <a:prstGeom prst="rect">
                <a:avLst/>
              </a:prstGeom>
              <a:blipFill>
                <a:blip r:embed="rId7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40902FA5-62DB-4A5A-B70D-A0777DB6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35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416207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F1F6665-0CC7-47DA-9114-D9FD66EC7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2" y="1542427"/>
            <a:ext cx="9144002" cy="3829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18A545-1D6D-46CB-88CD-883D09C99F0F}"/>
              </a:ext>
            </a:extLst>
          </p:cNvPr>
          <p:cNvSpPr txBox="1"/>
          <p:nvPr/>
        </p:nvSpPr>
        <p:spPr>
          <a:xfrm>
            <a:off x="9514076" y="2030663"/>
            <a:ext cx="231006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برپایه ی </a:t>
            </a:r>
            <a:r>
              <a:rPr lang="fa-IR" dirty="0" err="1">
                <a:cs typeface="B Nazanin" panose="00000700000000000000" pitchFamily="2" charset="-78"/>
              </a:rPr>
              <a:t>دارک</a:t>
            </a:r>
            <a:r>
              <a:rPr lang="fa-IR" dirty="0">
                <a:cs typeface="B Nazanin" panose="00000700000000000000" pitchFamily="2" charset="-78"/>
              </a:rPr>
              <a:t> نت19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endParaRPr lang="en-US" dirty="0"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نرمال سازی دسته ای</a:t>
            </a:r>
          </a:p>
          <a:p>
            <a:pPr algn="r" rtl="1"/>
            <a:endParaRPr lang="fa-IR" dirty="0"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5جعبه ی لنگر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endParaRPr lang="en-US" dirty="0"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استفاده  از گذرگاه</a:t>
            </a:r>
          </a:p>
          <a:p>
            <a:pPr algn="r" rtl="1"/>
            <a:endParaRPr lang="fa-IR" dirty="0">
              <a:cs typeface="B Nazanin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B769A-B413-4D2B-B255-93086E6C69A5}"/>
              </a:ext>
            </a:extLst>
          </p:cNvPr>
          <p:cNvSpPr txBox="1"/>
          <p:nvPr/>
        </p:nvSpPr>
        <p:spPr>
          <a:xfrm>
            <a:off x="9514076" y="1316365"/>
            <a:ext cx="23100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400" dirty="0">
                <a:cs typeface="B Nazanin" panose="00000700000000000000" pitchFamily="2" charset="-78"/>
              </a:rPr>
              <a:t>معماری یولو2-2016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45B02-57BC-4A34-B31C-E571F3FD4D2E}"/>
              </a:ext>
            </a:extLst>
          </p:cNvPr>
          <p:cNvSpPr txBox="1"/>
          <p:nvPr/>
        </p:nvSpPr>
        <p:spPr>
          <a:xfrm>
            <a:off x="237552" y="6259810"/>
            <a:ext cx="8305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Joseph Redmon and Ali Farhadi. 2017. YOLO9000: Better, faster, stronger.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Proc. - 30th IEEE Conf.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Vis. Pattern Recognition, CVPR 2017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2017-Janua, (2017), 6517–6525.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://doi.org/10.1109/CVPR.2017.690</a:t>
            </a:r>
            <a:endParaRPr lang="fa-I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14E40720-D212-4658-8AF6-3C79D382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36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738135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DA2380-74C7-4FC6-AED3-899A228DE8D7}"/>
              </a:ext>
            </a:extLst>
          </p:cNvPr>
          <p:cNvSpPr txBox="1"/>
          <p:nvPr/>
        </p:nvSpPr>
        <p:spPr>
          <a:xfrm>
            <a:off x="9514076" y="1316365"/>
            <a:ext cx="23100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>
                <a:cs typeface="B Nazanin" panose="00000700000000000000" pitchFamily="2" charset="-78"/>
              </a:rPr>
              <a:t>معماری یولو3-2018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1ABC2-273E-4F1B-B762-BAA600AD2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4" y="1316365"/>
            <a:ext cx="9169177" cy="50914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1BD6F8-C452-408B-A5EE-CBFC11E2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21" y="3825873"/>
            <a:ext cx="1260010" cy="1257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EBB6EF-1D0B-4102-A424-14E5F193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950" y="4683742"/>
            <a:ext cx="1260026" cy="1257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771E08-F074-4D70-89DF-81FD465F7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050" y="5393820"/>
            <a:ext cx="1260026" cy="1263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70720C-F0D3-4F13-BA62-55F93BE05F0E}"/>
              </a:ext>
            </a:extLst>
          </p:cNvPr>
          <p:cNvSpPr/>
          <p:nvPr/>
        </p:nvSpPr>
        <p:spPr>
          <a:xfrm>
            <a:off x="497642" y="1563757"/>
            <a:ext cx="443262" cy="1374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AEA3BB-2F90-4C2E-A17C-2C763429DD56}"/>
              </a:ext>
            </a:extLst>
          </p:cNvPr>
          <p:cNvSpPr/>
          <p:nvPr/>
        </p:nvSpPr>
        <p:spPr>
          <a:xfrm>
            <a:off x="940904" y="5697172"/>
            <a:ext cx="3763618" cy="465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A5874-6E7D-4D62-9CD0-A3511A7DE270}"/>
              </a:ext>
            </a:extLst>
          </p:cNvPr>
          <p:cNvSpPr txBox="1"/>
          <p:nvPr/>
        </p:nvSpPr>
        <p:spPr>
          <a:xfrm>
            <a:off x="9495868" y="2058193"/>
            <a:ext cx="231006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اتصالات پرش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endParaRPr lang="en-US" dirty="0"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نمونه برداری افزایشی</a:t>
            </a:r>
          </a:p>
          <a:p>
            <a:pPr algn="r" rtl="1"/>
            <a:endParaRPr lang="fa-IR" dirty="0">
              <a:cs typeface="B Nazanin" panose="000007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A3AE6-F2C2-4FE6-954F-C96DDC7DAC2E}"/>
              </a:ext>
            </a:extLst>
          </p:cNvPr>
          <p:cNvSpPr txBox="1"/>
          <p:nvPr/>
        </p:nvSpPr>
        <p:spPr>
          <a:xfrm>
            <a:off x="497642" y="642423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100" dirty="0">
                <a:solidFill>
                  <a:schemeClr val="bg1">
                    <a:lumMod val="50000"/>
                  </a:schemeClr>
                </a:solidFill>
              </a:rPr>
              <a:t>https://towardsdatascience.com/yolo-v3-object-detection-53fb7d3bfe6b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FB628D7-1397-4EE5-90E7-DD570A8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37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378516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DA2380-74C7-4FC6-AED3-899A228DE8D7}"/>
              </a:ext>
            </a:extLst>
          </p:cNvPr>
          <p:cNvSpPr txBox="1"/>
          <p:nvPr/>
        </p:nvSpPr>
        <p:spPr>
          <a:xfrm>
            <a:off x="6833937" y="1316366"/>
            <a:ext cx="49902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400" dirty="0">
                <a:cs typeface="B Nazanin" panose="00000700000000000000" pitchFamily="2" charset="-78"/>
              </a:rPr>
              <a:t>خروجی شبکه ی یولو3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E38DDF-2AB8-486C-8556-2B8F7E222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57" y="2221879"/>
            <a:ext cx="3637213" cy="3628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F62E34-F192-42A4-BFA3-F5E0D952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69" y="2202301"/>
            <a:ext cx="3637214" cy="3628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ED05E5-B63E-4A17-97D2-A7A4ECA6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377" y="2165862"/>
            <a:ext cx="3637214" cy="3645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D33923-5FBB-406D-A763-26127B92ED52}"/>
              </a:ext>
            </a:extLst>
          </p:cNvPr>
          <p:cNvSpPr txBox="1"/>
          <p:nvPr/>
        </p:nvSpPr>
        <p:spPr>
          <a:xfrm>
            <a:off x="1885889" y="6010171"/>
            <a:ext cx="2058083" cy="38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/>
              <a:t>13×13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E09EA-095D-4887-BD0E-5563E39103D9}"/>
              </a:ext>
            </a:extLst>
          </p:cNvPr>
          <p:cNvSpPr txBox="1"/>
          <p:nvPr/>
        </p:nvSpPr>
        <p:spPr>
          <a:xfrm>
            <a:off x="5758245" y="6011532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/>
              <a:t>26×26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D7932-BCB7-48F3-A082-82804E45BED6}"/>
              </a:ext>
            </a:extLst>
          </p:cNvPr>
          <p:cNvSpPr txBox="1"/>
          <p:nvPr/>
        </p:nvSpPr>
        <p:spPr>
          <a:xfrm>
            <a:off x="9394254" y="6017702"/>
            <a:ext cx="896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/>
              <a:t>52×52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2D8BE-3C17-43A5-958D-D057903DD821}"/>
              </a:ext>
            </a:extLst>
          </p:cNvPr>
          <p:cNvSpPr/>
          <p:nvPr/>
        </p:nvSpPr>
        <p:spPr>
          <a:xfrm>
            <a:off x="5172148" y="3510284"/>
            <a:ext cx="424698" cy="403029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A851E1-2074-4759-B58E-56DCE1635236}"/>
              </a:ext>
            </a:extLst>
          </p:cNvPr>
          <p:cNvSpPr/>
          <p:nvPr/>
        </p:nvSpPr>
        <p:spPr>
          <a:xfrm>
            <a:off x="6224034" y="3185260"/>
            <a:ext cx="381361" cy="424697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673F40-3EB3-4A30-8BDD-B7DA8100EC83}"/>
              </a:ext>
            </a:extLst>
          </p:cNvPr>
          <p:cNvSpPr/>
          <p:nvPr/>
        </p:nvSpPr>
        <p:spPr>
          <a:xfrm>
            <a:off x="5595655" y="3068251"/>
            <a:ext cx="381361" cy="424697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03A83F-6AC0-4262-B753-5EBD3CC0478F}"/>
              </a:ext>
            </a:extLst>
          </p:cNvPr>
          <p:cNvSpPr/>
          <p:nvPr/>
        </p:nvSpPr>
        <p:spPr>
          <a:xfrm>
            <a:off x="9545870" y="3036001"/>
            <a:ext cx="381361" cy="424697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D5F60B-0513-49F5-BCAC-E331A78175B1}"/>
              </a:ext>
            </a:extLst>
          </p:cNvPr>
          <p:cNvSpPr/>
          <p:nvPr/>
        </p:nvSpPr>
        <p:spPr>
          <a:xfrm>
            <a:off x="9121172" y="3510284"/>
            <a:ext cx="424698" cy="403029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EDF819-C0E1-4790-A5A1-E91BF4F8860A}"/>
              </a:ext>
            </a:extLst>
          </p:cNvPr>
          <p:cNvSpPr/>
          <p:nvPr/>
        </p:nvSpPr>
        <p:spPr>
          <a:xfrm>
            <a:off x="10147122" y="3166586"/>
            <a:ext cx="381361" cy="424697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0282EC-9489-430B-994E-862447FA6512}"/>
              </a:ext>
            </a:extLst>
          </p:cNvPr>
          <p:cNvSpPr/>
          <p:nvPr/>
        </p:nvSpPr>
        <p:spPr>
          <a:xfrm>
            <a:off x="2360409" y="3248350"/>
            <a:ext cx="381361" cy="361608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59B0DA-231C-4EDF-9724-AEE97957D51B}"/>
              </a:ext>
            </a:extLst>
          </p:cNvPr>
          <p:cNvSpPr/>
          <p:nvPr/>
        </p:nvSpPr>
        <p:spPr>
          <a:xfrm>
            <a:off x="1351779" y="3551705"/>
            <a:ext cx="424698" cy="361608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84ED9A-0FEA-4C30-9728-2A39320CC868}"/>
              </a:ext>
            </a:extLst>
          </p:cNvPr>
          <p:cNvSpPr/>
          <p:nvPr/>
        </p:nvSpPr>
        <p:spPr>
          <a:xfrm>
            <a:off x="1746274" y="3107170"/>
            <a:ext cx="381361" cy="424697"/>
          </a:xfrm>
          <a:prstGeom prst="rect">
            <a:avLst/>
          </a:prstGeom>
          <a:noFill/>
          <a:ln w="12700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7BA22A1D-5031-410C-B01F-FAF830BA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38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188843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DA2380-74C7-4FC6-AED3-899A228DE8D7}"/>
              </a:ext>
            </a:extLst>
          </p:cNvPr>
          <p:cNvSpPr txBox="1"/>
          <p:nvPr/>
        </p:nvSpPr>
        <p:spPr>
          <a:xfrm>
            <a:off x="6833937" y="1316366"/>
            <a:ext cx="49902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400" dirty="0">
                <a:cs typeface="B Nazanin" panose="00000700000000000000" pitchFamily="2" charset="-78"/>
              </a:rPr>
              <a:t>تفسیر خروجی شبکه ی یولو3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716BE8E-0099-4A52-BDBD-DBDC06F4DEAD}"/>
              </a:ext>
            </a:extLst>
          </p:cNvPr>
          <p:cNvSpPr txBox="1"/>
          <p:nvPr/>
        </p:nvSpPr>
        <p:spPr>
          <a:xfrm>
            <a:off x="3577801" y="6271912"/>
            <a:ext cx="156429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>
                <a:cs typeface="B Nazanin" panose="00000700000000000000" pitchFamily="2" charset="-78"/>
              </a:rPr>
              <a:t>1 جعبه ی لنگر</a:t>
            </a:r>
          </a:p>
        </p:txBody>
      </p:sp>
      <p:sp>
        <p:nvSpPr>
          <p:cNvPr id="91" name="Right Brace 90">
            <a:extLst>
              <a:ext uri="{FF2B5EF4-FFF2-40B4-BE49-F238E27FC236}">
                <a16:creationId xmlns:a16="http://schemas.microsoft.com/office/drawing/2014/main" id="{163E7F23-233F-4576-94DB-5CE92B25E2A4}"/>
              </a:ext>
            </a:extLst>
          </p:cNvPr>
          <p:cNvSpPr/>
          <p:nvPr/>
        </p:nvSpPr>
        <p:spPr>
          <a:xfrm rot="2666701">
            <a:off x="3979677" y="5816749"/>
            <a:ext cx="82313" cy="436595"/>
          </a:xfrm>
          <a:prstGeom prst="rightBrace">
            <a:avLst>
              <a:gd name="adj1" fmla="val 8333"/>
              <a:gd name="adj2" fmla="val 47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04B25A0-A136-43F7-BD53-EF7AA13D8410}"/>
              </a:ext>
            </a:extLst>
          </p:cNvPr>
          <p:cNvSpPr/>
          <p:nvPr/>
        </p:nvSpPr>
        <p:spPr>
          <a:xfrm rot="635091">
            <a:off x="3954165" y="5904580"/>
            <a:ext cx="3637213" cy="776779"/>
          </a:xfrm>
          <a:custGeom>
            <a:avLst/>
            <a:gdLst>
              <a:gd name="connsiteX0" fmla="*/ 0 w 3538052"/>
              <a:gd name="connsiteY0" fmla="*/ 201385 h 503786"/>
              <a:gd name="connsiteX1" fmla="*/ 955343 w 3538052"/>
              <a:gd name="connsiteY1" fmla="*/ 501635 h 503786"/>
              <a:gd name="connsiteX2" fmla="*/ 3220871 w 3538052"/>
              <a:gd name="connsiteY2" fmla="*/ 64907 h 503786"/>
              <a:gd name="connsiteX3" fmla="*/ 3466531 w 3538052"/>
              <a:gd name="connsiteY3" fmla="*/ 10316 h 50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8052" h="503786">
                <a:moveTo>
                  <a:pt x="0" y="201385"/>
                </a:moveTo>
                <a:cubicBezTo>
                  <a:pt x="209265" y="362883"/>
                  <a:pt x="418531" y="524381"/>
                  <a:pt x="955343" y="501635"/>
                </a:cubicBezTo>
                <a:cubicBezTo>
                  <a:pt x="1492155" y="478889"/>
                  <a:pt x="2802340" y="146793"/>
                  <a:pt x="3220871" y="64907"/>
                </a:cubicBezTo>
                <a:cubicBezTo>
                  <a:pt x="3639402" y="-16980"/>
                  <a:pt x="3552966" y="-3332"/>
                  <a:pt x="3466531" y="10316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3CE653FB-0885-40D2-BE07-20770FC8A07E}"/>
              </a:ext>
            </a:extLst>
          </p:cNvPr>
          <p:cNvSpPr/>
          <p:nvPr/>
        </p:nvSpPr>
        <p:spPr>
          <a:xfrm>
            <a:off x="121783" y="1316366"/>
            <a:ext cx="4821707" cy="4829073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00800C-F433-48CB-98CC-0DEE5372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8" y="2533690"/>
            <a:ext cx="3620328" cy="3611749"/>
          </a:xfrm>
          <a:prstGeom prst="rect">
            <a:avLst/>
          </a:prstGeom>
        </p:spPr>
      </p:pic>
      <p:sp>
        <p:nvSpPr>
          <p:cNvPr id="35" name="Right Brace 34">
            <a:extLst>
              <a:ext uri="{FF2B5EF4-FFF2-40B4-BE49-F238E27FC236}">
                <a16:creationId xmlns:a16="http://schemas.microsoft.com/office/drawing/2014/main" id="{B51A03A7-D617-48E6-9B35-7D9969E33A0C}"/>
              </a:ext>
            </a:extLst>
          </p:cNvPr>
          <p:cNvSpPr/>
          <p:nvPr/>
        </p:nvSpPr>
        <p:spPr>
          <a:xfrm rot="2666701">
            <a:off x="4365651" y="5426588"/>
            <a:ext cx="82313" cy="436595"/>
          </a:xfrm>
          <a:prstGeom prst="rightBrace">
            <a:avLst>
              <a:gd name="adj1" fmla="val 8333"/>
              <a:gd name="adj2" fmla="val 47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55280FC-2000-472B-BDCF-534A51831180}"/>
              </a:ext>
            </a:extLst>
          </p:cNvPr>
          <p:cNvSpPr/>
          <p:nvPr/>
        </p:nvSpPr>
        <p:spPr>
          <a:xfrm rot="2666701">
            <a:off x="4775779" y="5008462"/>
            <a:ext cx="82313" cy="436595"/>
          </a:xfrm>
          <a:prstGeom prst="rightBrace">
            <a:avLst>
              <a:gd name="adj1" fmla="val 8333"/>
              <a:gd name="adj2" fmla="val 47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2443D1-720F-47A0-BC29-9C4C7E6CEA09}"/>
              </a:ext>
            </a:extLst>
          </p:cNvPr>
          <p:cNvCxnSpPr>
            <a:cxnSpLocks/>
          </p:cNvCxnSpPr>
          <p:nvPr/>
        </p:nvCxnSpPr>
        <p:spPr>
          <a:xfrm>
            <a:off x="4136650" y="2115403"/>
            <a:ext cx="0" cy="3625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D8D9E6-C90A-4517-8DBB-5FE8AC360EBA}"/>
              </a:ext>
            </a:extLst>
          </p:cNvPr>
          <p:cNvCxnSpPr>
            <a:cxnSpLocks/>
          </p:cNvCxnSpPr>
          <p:nvPr/>
        </p:nvCxnSpPr>
        <p:spPr>
          <a:xfrm>
            <a:off x="4548504" y="1718867"/>
            <a:ext cx="0" cy="363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69891E-A16F-423C-9903-7AA81AFB2E87}"/>
              </a:ext>
            </a:extLst>
          </p:cNvPr>
          <p:cNvCxnSpPr>
            <a:cxnSpLocks/>
          </p:cNvCxnSpPr>
          <p:nvPr/>
        </p:nvCxnSpPr>
        <p:spPr>
          <a:xfrm>
            <a:off x="528882" y="2115403"/>
            <a:ext cx="3607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CB0873-947E-41A9-8512-141FA1EF6355}"/>
              </a:ext>
            </a:extLst>
          </p:cNvPr>
          <p:cNvCxnSpPr>
            <a:cxnSpLocks/>
          </p:cNvCxnSpPr>
          <p:nvPr/>
        </p:nvCxnSpPr>
        <p:spPr>
          <a:xfrm>
            <a:off x="898263" y="1718867"/>
            <a:ext cx="3607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4E82E6-C821-4089-9D8B-D74D56C05767}"/>
              </a:ext>
            </a:extLst>
          </p:cNvPr>
          <p:cNvCxnSpPr/>
          <p:nvPr/>
        </p:nvCxnSpPr>
        <p:spPr>
          <a:xfrm flipV="1">
            <a:off x="3714062" y="5411426"/>
            <a:ext cx="422588" cy="43895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9BA87F-BFAB-47AE-B6D3-F29265752361}"/>
              </a:ext>
            </a:extLst>
          </p:cNvPr>
          <p:cNvCxnSpPr>
            <a:cxnSpLocks/>
          </p:cNvCxnSpPr>
          <p:nvPr/>
        </p:nvCxnSpPr>
        <p:spPr>
          <a:xfrm flipV="1">
            <a:off x="3469785" y="5421840"/>
            <a:ext cx="424093" cy="4077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37B05E-8C3E-4A9C-99CE-791C8CEA81DD}"/>
              </a:ext>
            </a:extLst>
          </p:cNvPr>
          <p:cNvCxnSpPr/>
          <p:nvPr/>
        </p:nvCxnSpPr>
        <p:spPr>
          <a:xfrm flipH="1">
            <a:off x="3895660" y="5411426"/>
            <a:ext cx="236374" cy="1033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7E88EC9-A556-4DFC-8E5A-386A8DCCE74E}"/>
              </a:ext>
            </a:extLst>
          </p:cNvPr>
          <p:cNvSpPr txBox="1"/>
          <p:nvPr/>
        </p:nvSpPr>
        <p:spPr>
          <a:xfrm>
            <a:off x="4548504" y="5611709"/>
            <a:ext cx="156429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>
                <a:cs typeface="B Nazanin" panose="00000700000000000000" pitchFamily="2" charset="-78"/>
              </a:rPr>
              <a:t>1 جعبه ی لنگر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78BA87-6808-40C8-B14E-A575EAE2C806}"/>
              </a:ext>
            </a:extLst>
          </p:cNvPr>
          <p:cNvSpPr txBox="1"/>
          <p:nvPr/>
        </p:nvSpPr>
        <p:spPr>
          <a:xfrm>
            <a:off x="4999176" y="5210773"/>
            <a:ext cx="1564296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>
                <a:cs typeface="B Nazanin" panose="00000700000000000000" pitchFamily="2" charset="-78"/>
              </a:rPr>
              <a:t>1 جعبه ی لنگر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68236A-ED6E-49BE-871C-F5555F8D36EB}"/>
              </a:ext>
            </a:extLst>
          </p:cNvPr>
          <p:cNvSpPr txBox="1"/>
          <p:nvPr/>
        </p:nvSpPr>
        <p:spPr>
          <a:xfrm>
            <a:off x="8598149" y="2339713"/>
            <a:ext cx="3472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  <a:cs typeface="B Nazanin" panose="00000700000000000000" pitchFamily="2" charset="-78"/>
            </a:endParaRPr>
          </a:p>
          <a:p>
            <a:pPr algn="r"/>
            <a:endParaRPr 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  <a:cs typeface="B Nazanin" panose="00000700000000000000" pitchFamily="2" charset="-78"/>
            </a:endParaRPr>
          </a:p>
          <a:p>
            <a:pPr algn="r"/>
            <a:endParaRPr lang="fa-IR" sz="1600" dirty="0">
              <a:cs typeface="B Nazanin" panose="00000700000000000000" pitchFamily="2" charset="-78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379242-2692-47A5-81D3-CFA56F0DB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74446"/>
              </p:ext>
            </p:extLst>
          </p:nvPr>
        </p:nvGraphicFramePr>
        <p:xfrm>
          <a:off x="5888616" y="2307999"/>
          <a:ext cx="6075630" cy="205241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037815">
                  <a:extLst>
                    <a:ext uri="{9D8B030D-6E8A-4147-A177-3AD203B41FA5}">
                      <a16:colId xmlns:a16="http://schemas.microsoft.com/office/drawing/2014/main" val="1877493850"/>
                    </a:ext>
                  </a:extLst>
                </a:gridCol>
                <a:gridCol w="3037815">
                  <a:extLst>
                    <a:ext uri="{9D8B030D-6E8A-4147-A177-3AD203B41FA5}">
                      <a16:colId xmlns:a16="http://schemas.microsoft.com/office/drawing/2014/main" val="4165931556"/>
                    </a:ext>
                  </a:extLst>
                </a:gridCol>
              </a:tblGrid>
              <a:tr h="51310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خروجی های شبکه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dirty="0"/>
                        <a:t>جعبه های لنگر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871423"/>
                  </a:ext>
                </a:extLst>
              </a:tr>
              <a:tr h="51310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 × 13 × (3 ×( 5 + 1))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[116,90], [156,198], [373,326]</a:t>
                      </a:r>
                      <a:endParaRPr lang="fa-I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517477"/>
                  </a:ext>
                </a:extLst>
              </a:tr>
              <a:tr h="51310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× 26 × (3 × (5 + 1))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[30,61], [62,45], [59,119]</a:t>
                      </a:r>
                      <a:endParaRPr lang="fa-I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192327"/>
                  </a:ext>
                </a:extLst>
              </a:tr>
              <a:tr h="51310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 × 52 × (3 × (5 + 1))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[10,13], [16,30], [33,23]</a:t>
                      </a:r>
                      <a:endParaRPr lang="fa-I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656646"/>
                  </a:ext>
                </a:extLst>
              </a:tr>
            </a:tbl>
          </a:graphicData>
        </a:graphic>
      </p:graphicFrame>
      <p:sp>
        <p:nvSpPr>
          <p:cNvPr id="27" name="Cube 26">
            <a:extLst>
              <a:ext uri="{FF2B5EF4-FFF2-40B4-BE49-F238E27FC236}">
                <a16:creationId xmlns:a16="http://schemas.microsoft.com/office/drawing/2014/main" id="{52E1A4AB-8BDE-4597-8209-75C279937062}"/>
              </a:ext>
            </a:extLst>
          </p:cNvPr>
          <p:cNvSpPr/>
          <p:nvPr/>
        </p:nvSpPr>
        <p:spPr>
          <a:xfrm>
            <a:off x="6818296" y="5537406"/>
            <a:ext cx="4068806" cy="54366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90">
                <a:extLst>
                  <a:ext uri="{FF2B5EF4-FFF2-40B4-BE49-F238E27FC236}">
                    <a16:creationId xmlns:a16="http://schemas.microsoft.com/office/drawing/2014/main" id="{14ECB250-F1E3-430F-AFBF-4645842CD5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139114"/>
                  </p:ext>
                </p:extLst>
              </p:nvPr>
            </p:nvGraphicFramePr>
            <p:xfrm>
              <a:off x="6818296" y="5685200"/>
              <a:ext cx="3930525" cy="387795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1091916">
                      <a:extLst>
                        <a:ext uri="{9D8B030D-6E8A-4147-A177-3AD203B41FA5}">
                          <a16:colId xmlns:a16="http://schemas.microsoft.com/office/drawing/2014/main" val="4223665112"/>
                        </a:ext>
                      </a:extLst>
                    </a:gridCol>
                    <a:gridCol w="807509">
                      <a:extLst>
                        <a:ext uri="{9D8B030D-6E8A-4147-A177-3AD203B41FA5}">
                          <a16:colId xmlns:a16="http://schemas.microsoft.com/office/drawing/2014/main" val="1595757016"/>
                        </a:ext>
                      </a:extLst>
                    </a:gridCol>
                    <a:gridCol w="542357">
                      <a:extLst>
                        <a:ext uri="{9D8B030D-6E8A-4147-A177-3AD203B41FA5}">
                          <a16:colId xmlns:a16="http://schemas.microsoft.com/office/drawing/2014/main" val="2993974926"/>
                        </a:ext>
                      </a:extLst>
                    </a:gridCol>
                    <a:gridCol w="578513">
                      <a:extLst>
                        <a:ext uri="{9D8B030D-6E8A-4147-A177-3AD203B41FA5}">
                          <a16:colId xmlns:a16="http://schemas.microsoft.com/office/drawing/2014/main" val="211903182"/>
                        </a:ext>
                      </a:extLst>
                    </a:gridCol>
                    <a:gridCol w="481875">
                      <a:extLst>
                        <a:ext uri="{9D8B030D-6E8A-4147-A177-3AD203B41FA5}">
                          <a16:colId xmlns:a16="http://schemas.microsoft.com/office/drawing/2014/main" val="4182237106"/>
                        </a:ext>
                      </a:extLst>
                    </a:gridCol>
                    <a:gridCol w="428355">
                      <a:extLst>
                        <a:ext uri="{9D8B030D-6E8A-4147-A177-3AD203B41FA5}">
                          <a16:colId xmlns:a16="http://schemas.microsoft.com/office/drawing/2014/main" val="1717152676"/>
                        </a:ext>
                      </a:extLst>
                    </a:gridCol>
                  </a:tblGrid>
                  <a:tr h="224948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+mj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+mj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+mj-cs"/>
                                      </a:rPr>
                                      <m:t>𝑓𝑎𝑐𝑒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+mj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+mj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+mj-cs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0" dirty="0">
                              <a:cs typeface="+mj-cs"/>
                            </a:rPr>
                            <a:t>h</a:t>
                          </a:r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0" dirty="0">
                              <a:cs typeface="+mj-cs"/>
                            </a:rPr>
                            <a:t>w</a:t>
                          </a:r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0" dirty="0">
                              <a:cs typeface="+mj-cs"/>
                            </a:rPr>
                            <a:t>y</a:t>
                          </a:r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0" dirty="0">
                              <a:cs typeface="+mj-cs"/>
                            </a:rPr>
                            <a:t>x</a:t>
                          </a:r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7404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90">
                <a:extLst>
                  <a:ext uri="{FF2B5EF4-FFF2-40B4-BE49-F238E27FC236}">
                    <a16:creationId xmlns:a16="http://schemas.microsoft.com/office/drawing/2014/main" id="{14ECB250-F1E3-430F-AFBF-4645842CD5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139114"/>
                  </p:ext>
                </p:extLst>
              </p:nvPr>
            </p:nvGraphicFramePr>
            <p:xfrm>
              <a:off x="6818296" y="5685200"/>
              <a:ext cx="3930525" cy="387795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1091916">
                      <a:extLst>
                        <a:ext uri="{9D8B030D-6E8A-4147-A177-3AD203B41FA5}">
                          <a16:colId xmlns:a16="http://schemas.microsoft.com/office/drawing/2014/main" val="4223665112"/>
                        </a:ext>
                      </a:extLst>
                    </a:gridCol>
                    <a:gridCol w="807509">
                      <a:extLst>
                        <a:ext uri="{9D8B030D-6E8A-4147-A177-3AD203B41FA5}">
                          <a16:colId xmlns:a16="http://schemas.microsoft.com/office/drawing/2014/main" val="1595757016"/>
                        </a:ext>
                      </a:extLst>
                    </a:gridCol>
                    <a:gridCol w="542357">
                      <a:extLst>
                        <a:ext uri="{9D8B030D-6E8A-4147-A177-3AD203B41FA5}">
                          <a16:colId xmlns:a16="http://schemas.microsoft.com/office/drawing/2014/main" val="2993974926"/>
                        </a:ext>
                      </a:extLst>
                    </a:gridCol>
                    <a:gridCol w="578513">
                      <a:extLst>
                        <a:ext uri="{9D8B030D-6E8A-4147-A177-3AD203B41FA5}">
                          <a16:colId xmlns:a16="http://schemas.microsoft.com/office/drawing/2014/main" val="211903182"/>
                        </a:ext>
                      </a:extLst>
                    </a:gridCol>
                    <a:gridCol w="481875">
                      <a:extLst>
                        <a:ext uri="{9D8B030D-6E8A-4147-A177-3AD203B41FA5}">
                          <a16:colId xmlns:a16="http://schemas.microsoft.com/office/drawing/2014/main" val="4182237106"/>
                        </a:ext>
                      </a:extLst>
                    </a:gridCol>
                    <a:gridCol w="428355">
                      <a:extLst>
                        <a:ext uri="{9D8B030D-6E8A-4147-A177-3AD203B41FA5}">
                          <a16:colId xmlns:a16="http://schemas.microsoft.com/office/drawing/2014/main" val="1717152676"/>
                        </a:ext>
                      </a:extLst>
                    </a:gridCol>
                  </a:tblGrid>
                  <a:tr h="387795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4"/>
                          <a:stretch>
                            <a:fillRect l="-559" t="-7692" r="-262011" b="-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4"/>
                          <a:stretch>
                            <a:fillRect l="-135338" t="-7692" r="-252632" b="-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0" dirty="0">
                              <a:cs typeface="+mj-cs"/>
                            </a:rPr>
                            <a:t>h</a:t>
                          </a:r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0" dirty="0">
                              <a:cs typeface="+mj-cs"/>
                            </a:rPr>
                            <a:t>w</a:t>
                          </a:r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0" dirty="0">
                              <a:cs typeface="+mj-cs"/>
                            </a:rPr>
                            <a:t>y</a:t>
                          </a:r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0" dirty="0">
                              <a:cs typeface="+mj-cs"/>
                            </a:rPr>
                            <a:t>x</a:t>
                          </a:r>
                          <a:endParaRPr lang="fa-IR" b="0" dirty="0"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74040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Slide Number Placeholder 1">
            <a:extLst>
              <a:ext uri="{FF2B5EF4-FFF2-40B4-BE49-F238E27FC236}">
                <a16:creationId xmlns:a16="http://schemas.microsoft.com/office/drawing/2014/main" id="{775BB6A3-7F72-4A9B-B28B-8165B5D6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39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44168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b="0" dirty="0">
                <a:solidFill>
                  <a:schemeClr val="tx1"/>
                </a:solidFill>
                <a:cs typeface="B Nazanin" panose="00000700000000000000" pitchFamily="2" charset="-78"/>
              </a:rPr>
              <a:t>حوزه ی فعالیت های بینایی ماشین</a:t>
            </a:r>
            <a:endParaRPr lang="ru-RU" sz="2800" b="0" dirty="0">
              <a:solidFill>
                <a:schemeClr val="tx1"/>
              </a:solidFill>
              <a:cs typeface="B Nazanin" panose="00000700000000000000" pitchFamily="2" charset="-78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CC6ED2B-01E8-4204-8443-6A26B7401F3F}"/>
              </a:ext>
            </a:extLst>
          </p:cNvPr>
          <p:cNvSpPr txBox="1">
            <a:spLocks/>
          </p:cNvSpPr>
          <p:nvPr/>
        </p:nvSpPr>
        <p:spPr>
          <a:xfrm>
            <a:off x="6164892" y="4885849"/>
            <a:ext cx="5881108" cy="364378"/>
          </a:xfrm>
          <a:prstGeom prst="rect">
            <a:avLst/>
          </a:prstGeom>
          <a:solidFill>
            <a:srgbClr val="931136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r" defTabSz="914400" rtl="1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2000" dirty="0">
                <a:solidFill>
                  <a:schemeClr val="bg1"/>
                </a:solidFill>
                <a:cs typeface="B Nazanin" panose="00000700000000000000" pitchFamily="2" charset="-78"/>
              </a:rPr>
              <a:t>قطعه بندی معنایی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a-IR" sz="2400" dirty="0">
              <a:cs typeface="B Nazanin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A7C5E-392B-499B-BE3E-CC733CB1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893" y="1579803"/>
            <a:ext cx="5881107" cy="330604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F5C4C4-C774-4997-BAD4-5458F059DB7C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0367B7-21C8-4234-ACAD-CFC71458F367}"/>
              </a:ext>
            </a:extLst>
          </p:cNvPr>
          <p:cNvSpPr txBox="1"/>
          <p:nvPr/>
        </p:nvSpPr>
        <p:spPr>
          <a:xfrm>
            <a:off x="7246227" y="5371702"/>
            <a:ext cx="371843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>
                <a:solidFill>
                  <a:schemeClr val="bg1">
                    <a:lumMod val="50000"/>
                  </a:schemeClr>
                </a:solidFill>
              </a:rPr>
              <a:t>https://pydata.org/delhi2017/schedule/presentation/23/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ADE6FD7-A93E-4DA0-8A58-9CACEEC04060}"/>
              </a:ext>
            </a:extLst>
          </p:cNvPr>
          <p:cNvSpPr txBox="1">
            <a:spLocks/>
          </p:cNvSpPr>
          <p:nvPr/>
        </p:nvSpPr>
        <p:spPr>
          <a:xfrm>
            <a:off x="456674" y="4865684"/>
            <a:ext cx="5287986" cy="384543"/>
          </a:xfrm>
          <a:prstGeom prst="rect">
            <a:avLst/>
          </a:prstGeom>
          <a:solidFill>
            <a:srgbClr val="931136"/>
          </a:solidFill>
        </p:spPr>
        <p:txBody>
          <a:bodyPr vert="horz" lIns="91440" tIns="45720" rIns="91440" bIns="45720" rtlCol="0">
            <a:normAutofit/>
          </a:bodyPr>
          <a:lstStyle>
            <a:lvl1pPr marL="180000" indent="-180000" algn="r" defTabSz="914400" rtl="1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2000" dirty="0">
                <a:solidFill>
                  <a:schemeClr val="bg1"/>
                </a:solidFill>
                <a:cs typeface="B Nazanin" panose="00000700000000000000" pitchFamily="2" charset="-78"/>
              </a:rPr>
              <a:t>قطعه بندی معنایی نمونه ای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ABD9F-904E-4550-8FE6-D99839CA1036}"/>
              </a:ext>
            </a:extLst>
          </p:cNvPr>
          <p:cNvSpPr txBox="1"/>
          <p:nvPr/>
        </p:nvSpPr>
        <p:spPr>
          <a:xfrm>
            <a:off x="874643" y="5371702"/>
            <a:ext cx="459770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https://zhangtemplar.github.io/segnet/</a:t>
            </a:r>
            <a:endParaRPr lang="fa-I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2D3E72-7580-40A9-8BAA-1D3C27DF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4" y="1578788"/>
            <a:ext cx="5287986" cy="3286896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6F0E680E-83CB-4FBD-9566-0C25EF48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780536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DA2380-74C7-4FC6-AED3-899A228DE8D7}"/>
              </a:ext>
            </a:extLst>
          </p:cNvPr>
          <p:cNvSpPr txBox="1"/>
          <p:nvPr/>
        </p:nvSpPr>
        <p:spPr>
          <a:xfrm>
            <a:off x="6833937" y="1316366"/>
            <a:ext cx="49902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400" dirty="0">
                <a:cs typeface="B Nazanin" panose="00000700000000000000" pitchFamily="2" charset="-78"/>
              </a:rPr>
              <a:t>تفسیر خروجی شبکه ی یولو3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67C25-00DF-488B-B621-B939FE12FDDB}"/>
              </a:ext>
            </a:extLst>
          </p:cNvPr>
          <p:cNvSpPr txBox="1"/>
          <p:nvPr/>
        </p:nvSpPr>
        <p:spPr>
          <a:xfrm>
            <a:off x="3043224" y="5627193"/>
            <a:ext cx="2058083" cy="38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/>
              <a:t>13×13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F8035F-DB64-44F8-917D-45335F10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80" y="2097543"/>
            <a:ext cx="5174020" cy="3279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E4F9985-680E-4E85-9F23-2F1EDF0296BB}"/>
              </a:ext>
            </a:extLst>
          </p:cNvPr>
          <p:cNvSpPr txBox="1"/>
          <p:nvPr/>
        </p:nvSpPr>
        <p:spPr>
          <a:xfrm>
            <a:off x="3043224" y="1387439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</a:t>
            </a:r>
            <a:endParaRPr lang="fa-I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6DC49B-ACCC-4382-B580-DEE25FA63816}"/>
              </a:ext>
            </a:extLst>
          </p:cNvPr>
          <p:cNvSpPr txBox="1"/>
          <p:nvPr/>
        </p:nvSpPr>
        <p:spPr>
          <a:xfrm>
            <a:off x="2366309" y="1392716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4</a:t>
            </a:r>
            <a:endParaRPr lang="fa-I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10BBCC-6256-4324-AB0A-485CCEA2D9F4}"/>
              </a:ext>
            </a:extLst>
          </p:cNvPr>
          <p:cNvSpPr txBox="1"/>
          <p:nvPr/>
        </p:nvSpPr>
        <p:spPr>
          <a:xfrm>
            <a:off x="1689394" y="1404149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</a:t>
            </a:r>
            <a:endParaRPr lang="fa-I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8FD520-58AB-4E2D-B316-14E0530105E6}"/>
              </a:ext>
            </a:extLst>
          </p:cNvPr>
          <p:cNvSpPr txBox="1"/>
          <p:nvPr/>
        </p:nvSpPr>
        <p:spPr>
          <a:xfrm>
            <a:off x="1044544" y="1401867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</a:t>
            </a:r>
            <a:endParaRPr lang="fa-I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B619C4-A302-4E84-A2BA-1EA66FEF711D}"/>
              </a:ext>
            </a:extLst>
          </p:cNvPr>
          <p:cNvSpPr txBox="1"/>
          <p:nvPr/>
        </p:nvSpPr>
        <p:spPr>
          <a:xfrm>
            <a:off x="3688074" y="1385080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6</a:t>
            </a:r>
            <a:endParaRPr lang="fa-I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F20F49-AF15-4993-BB9B-E2B181B72178}"/>
              </a:ext>
            </a:extLst>
          </p:cNvPr>
          <p:cNvSpPr txBox="1"/>
          <p:nvPr/>
        </p:nvSpPr>
        <p:spPr>
          <a:xfrm>
            <a:off x="4315200" y="1387439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7</a:t>
            </a:r>
            <a:endParaRPr lang="fa-I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DBE582-9AA6-494F-9D97-8CEEB19A155C}"/>
              </a:ext>
            </a:extLst>
          </p:cNvPr>
          <p:cNvSpPr txBox="1"/>
          <p:nvPr/>
        </p:nvSpPr>
        <p:spPr>
          <a:xfrm>
            <a:off x="4920888" y="1374125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8</a:t>
            </a:r>
            <a:endParaRPr lang="fa-I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CED650-9753-454C-AA2E-F81F64440435}"/>
              </a:ext>
            </a:extLst>
          </p:cNvPr>
          <p:cNvSpPr txBox="1"/>
          <p:nvPr/>
        </p:nvSpPr>
        <p:spPr>
          <a:xfrm>
            <a:off x="5546995" y="1386837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9</a:t>
            </a:r>
            <a:endParaRPr lang="fa-I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EA77C2-040F-4BE3-B37F-095159B2CD2F}"/>
              </a:ext>
            </a:extLst>
          </p:cNvPr>
          <p:cNvSpPr txBox="1"/>
          <p:nvPr/>
        </p:nvSpPr>
        <p:spPr>
          <a:xfrm>
            <a:off x="186350" y="2097543"/>
            <a:ext cx="4794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</a:t>
            </a:r>
            <a:endParaRPr lang="fa-I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D39D72-AD68-4CED-BD7E-B46E43459A6D}"/>
              </a:ext>
            </a:extLst>
          </p:cNvPr>
          <p:cNvSpPr txBox="1"/>
          <p:nvPr/>
        </p:nvSpPr>
        <p:spPr>
          <a:xfrm>
            <a:off x="220478" y="2706370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</a:t>
            </a:r>
            <a:endParaRPr lang="fa-I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E5F002-6CA8-4328-835D-DE6575EA9DBA}"/>
              </a:ext>
            </a:extLst>
          </p:cNvPr>
          <p:cNvSpPr txBox="1"/>
          <p:nvPr/>
        </p:nvSpPr>
        <p:spPr>
          <a:xfrm>
            <a:off x="195651" y="3381344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4</a:t>
            </a:r>
            <a:endParaRPr lang="fa-I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D35F21-8A25-4486-A6B3-1F13BCFDD1C3}"/>
              </a:ext>
            </a:extLst>
          </p:cNvPr>
          <p:cNvSpPr txBox="1"/>
          <p:nvPr/>
        </p:nvSpPr>
        <p:spPr>
          <a:xfrm>
            <a:off x="186350" y="4071476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</a:t>
            </a:r>
            <a:endParaRPr lang="fa-I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B29CAA-A451-402A-991C-1A651FB3BCB0}"/>
              </a:ext>
            </a:extLst>
          </p:cNvPr>
          <p:cNvSpPr txBox="1"/>
          <p:nvPr/>
        </p:nvSpPr>
        <p:spPr>
          <a:xfrm>
            <a:off x="186350" y="4761608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6</a:t>
            </a:r>
            <a:endParaRPr lang="fa-I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B1263C-D39F-4527-9A5D-277E5CA6BC08}"/>
              </a:ext>
            </a:extLst>
          </p:cNvPr>
          <p:cNvSpPr/>
          <p:nvPr/>
        </p:nvSpPr>
        <p:spPr>
          <a:xfrm>
            <a:off x="4317740" y="3230003"/>
            <a:ext cx="860939" cy="802897"/>
          </a:xfrm>
          <a:prstGeom prst="rect">
            <a:avLst/>
          </a:prstGeom>
          <a:noFill/>
          <a:ln w="28575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9A0E0FCB-5DA4-4690-B562-105194FD9BCE}"/>
              </a:ext>
            </a:extLst>
          </p:cNvPr>
          <p:cNvSpPr/>
          <p:nvPr/>
        </p:nvSpPr>
        <p:spPr>
          <a:xfrm>
            <a:off x="4759783" y="3421866"/>
            <a:ext cx="184444" cy="24203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B27A2EED-060E-452C-9BC8-0D170C8E2DB1}"/>
              </a:ext>
            </a:extLst>
          </p:cNvPr>
          <p:cNvSpPr/>
          <p:nvPr/>
        </p:nvSpPr>
        <p:spPr>
          <a:xfrm rot="5400000">
            <a:off x="4353772" y="3436682"/>
            <a:ext cx="148550" cy="60299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8FC697-6947-453E-867A-64EFD414243D}"/>
              </a:ext>
            </a:extLst>
          </p:cNvPr>
          <p:cNvCxnSpPr>
            <a:cxnSpLocks/>
            <a:stCxn id="61" idx="1"/>
          </p:cNvCxnSpPr>
          <p:nvPr/>
        </p:nvCxnSpPr>
        <p:spPr>
          <a:xfrm>
            <a:off x="4944227" y="3542886"/>
            <a:ext cx="2930763" cy="11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2A9B8F0-9B5C-4D65-BB12-22B234C19528}"/>
              </a:ext>
            </a:extLst>
          </p:cNvPr>
          <p:cNvCxnSpPr>
            <a:cxnSpLocks/>
          </p:cNvCxnSpPr>
          <p:nvPr/>
        </p:nvCxnSpPr>
        <p:spPr>
          <a:xfrm>
            <a:off x="4444798" y="3934704"/>
            <a:ext cx="3446943" cy="545910"/>
          </a:xfrm>
          <a:prstGeom prst="bentConnector3">
            <a:avLst>
              <a:gd name="adj1" fmla="val -36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22814BE-C9AA-4286-A88D-4C5880F2027B}"/>
              </a:ext>
            </a:extLst>
          </p:cNvPr>
          <p:cNvSpPr/>
          <p:nvPr/>
        </p:nvSpPr>
        <p:spPr>
          <a:xfrm>
            <a:off x="4672826" y="3615637"/>
            <a:ext cx="80210" cy="80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9D34B7-764D-475A-BBEA-B282B3FD006C}"/>
                  </a:ext>
                </a:extLst>
              </p:cNvPr>
              <p:cNvSpPr txBox="1"/>
              <p:nvPr/>
            </p:nvSpPr>
            <p:spPr>
              <a:xfrm>
                <a:off x="8077028" y="4282136"/>
                <a:ext cx="3192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a-IR" b="0" i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a-IR" b="0" i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(0/9)+7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9D34B7-764D-475A-BBEA-B282B3FD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028" y="4282136"/>
                <a:ext cx="319299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24D01-B927-407D-B089-E052CD2D4F96}"/>
                  </a:ext>
                </a:extLst>
              </p:cNvPr>
              <p:cNvSpPr txBox="1"/>
              <p:nvPr/>
            </p:nvSpPr>
            <p:spPr>
              <a:xfrm>
                <a:off x="7964612" y="3276735"/>
                <a:ext cx="3859528" cy="475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b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fa-IR" b="0" i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a-IR" b="0" i="0">
                          <a:latin typeface="Cambria Math" panose="02040503050406030204" pitchFamily="18" charset="0"/>
                        </a:rPr>
                        <m:t>σ</m:t>
                      </m:r>
                      <m:r>
                        <m:rPr>
                          <m:nor/>
                        </m:rPr>
                        <a:rPr lang="en-US" dirty="0"/>
                        <m:t>(</m:t>
                      </m:r>
                      <m:r>
                        <m:rPr>
                          <m:nor/>
                        </m:rPr>
                        <a:rPr lang="en-US" dirty="0"/>
                        <m:t>0</m:t>
                      </m:r>
                      <m:r>
                        <m:rPr>
                          <m:nor/>
                        </m:rPr>
                        <a:rPr lang="en-US" dirty="0"/>
                        <m:t>/</m:t>
                      </m:r>
                      <m:r>
                        <m:rPr>
                          <m:nor/>
                        </m:rPr>
                        <a:rPr lang="en-US" dirty="0" smtClean="0"/>
                        <m:t>5</m:t>
                      </m:r>
                      <m:r>
                        <m:rPr>
                          <m:nor/>
                        </m:rPr>
                        <a:rPr lang="en-US" dirty="0"/>
                        <m:t>)+</m:t>
                      </m:r>
                      <m:r>
                        <m:rPr>
                          <m:nor/>
                        </m:rPr>
                        <a:rPr lang="en-US" dirty="0" smtClean="0"/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24D01-B927-407D-B089-E052CD2D4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12" y="3276735"/>
                <a:ext cx="3859528" cy="475195"/>
              </a:xfrm>
              <a:prstGeom prst="rect">
                <a:avLst/>
              </a:prstGeom>
              <a:blipFill>
                <a:blip r:embed="rId4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EAC4E9-83F5-4D0D-9B8A-BCFC5901BC79}"/>
              </a:ext>
            </a:extLst>
          </p:cNvPr>
          <p:cNvCxnSpPr>
            <a:cxnSpLocks/>
          </p:cNvCxnSpPr>
          <p:nvPr/>
        </p:nvCxnSpPr>
        <p:spPr>
          <a:xfrm>
            <a:off x="849709" y="2097543"/>
            <a:ext cx="0" cy="619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F0562A-CDF2-42C5-BA5B-3D5D11818B03}"/>
              </a:ext>
            </a:extLst>
          </p:cNvPr>
          <p:cNvCxnSpPr/>
          <p:nvPr/>
        </p:nvCxnSpPr>
        <p:spPr>
          <a:xfrm>
            <a:off x="849709" y="2050809"/>
            <a:ext cx="6610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0D7696-8724-4147-AD24-A45400686655}"/>
                  </a:ext>
                </a:extLst>
              </p:cNvPr>
              <p:cNvSpPr txBox="1"/>
              <p:nvPr/>
            </p:nvSpPr>
            <p:spPr>
              <a:xfrm>
                <a:off x="436000" y="2134539"/>
                <a:ext cx="510806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0D7696-8724-4147-AD24-A4540068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0" y="2134539"/>
                <a:ext cx="510806" cy="394788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42C49A-63C8-427C-9FA3-C6B52466672B}"/>
                  </a:ext>
                </a:extLst>
              </p:cNvPr>
              <p:cNvSpPr txBox="1"/>
              <p:nvPr/>
            </p:nvSpPr>
            <p:spPr>
              <a:xfrm>
                <a:off x="942346" y="1643847"/>
                <a:ext cx="5108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42C49A-63C8-427C-9FA3-C6B52466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46" y="1643847"/>
                <a:ext cx="510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E20E381F-937A-42B7-8048-399541F1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40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4172250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DA2380-74C7-4FC6-AED3-899A228DE8D7}"/>
              </a:ext>
            </a:extLst>
          </p:cNvPr>
          <p:cNvSpPr txBox="1"/>
          <p:nvPr/>
        </p:nvSpPr>
        <p:spPr>
          <a:xfrm>
            <a:off x="6833937" y="1316366"/>
            <a:ext cx="49902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400" dirty="0">
                <a:cs typeface="B Nazanin" panose="00000700000000000000" pitchFamily="2" charset="-78"/>
              </a:rPr>
              <a:t>تفسیر خروجی شبکه ی یولو3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67C25-00DF-488B-B621-B939FE12FDDB}"/>
              </a:ext>
            </a:extLst>
          </p:cNvPr>
          <p:cNvSpPr txBox="1"/>
          <p:nvPr/>
        </p:nvSpPr>
        <p:spPr>
          <a:xfrm>
            <a:off x="3043224" y="5627193"/>
            <a:ext cx="2058083" cy="38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/>
              <a:t>13×13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F8035F-DB64-44F8-917D-45335F10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80" y="2097543"/>
            <a:ext cx="5174020" cy="3279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E4F9985-680E-4E85-9F23-2F1EDF0296BB}"/>
              </a:ext>
            </a:extLst>
          </p:cNvPr>
          <p:cNvSpPr txBox="1"/>
          <p:nvPr/>
        </p:nvSpPr>
        <p:spPr>
          <a:xfrm>
            <a:off x="3043224" y="1387439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</a:t>
            </a:r>
            <a:endParaRPr lang="fa-I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6DC49B-ACCC-4382-B580-DEE25FA63816}"/>
              </a:ext>
            </a:extLst>
          </p:cNvPr>
          <p:cNvSpPr txBox="1"/>
          <p:nvPr/>
        </p:nvSpPr>
        <p:spPr>
          <a:xfrm>
            <a:off x="2366309" y="1392716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4</a:t>
            </a:r>
            <a:endParaRPr lang="fa-I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10BBCC-6256-4324-AB0A-485CCEA2D9F4}"/>
              </a:ext>
            </a:extLst>
          </p:cNvPr>
          <p:cNvSpPr txBox="1"/>
          <p:nvPr/>
        </p:nvSpPr>
        <p:spPr>
          <a:xfrm>
            <a:off x="1689394" y="1404149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</a:t>
            </a:r>
            <a:endParaRPr lang="fa-I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8FD520-58AB-4E2D-B316-14E0530105E6}"/>
              </a:ext>
            </a:extLst>
          </p:cNvPr>
          <p:cNvSpPr txBox="1"/>
          <p:nvPr/>
        </p:nvSpPr>
        <p:spPr>
          <a:xfrm>
            <a:off x="1044544" y="1401867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</a:t>
            </a:r>
            <a:endParaRPr lang="fa-I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B619C4-A302-4E84-A2BA-1EA66FEF711D}"/>
              </a:ext>
            </a:extLst>
          </p:cNvPr>
          <p:cNvSpPr txBox="1"/>
          <p:nvPr/>
        </p:nvSpPr>
        <p:spPr>
          <a:xfrm>
            <a:off x="3688074" y="1385080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6</a:t>
            </a:r>
            <a:endParaRPr lang="fa-I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F20F49-AF15-4993-BB9B-E2B181B72178}"/>
              </a:ext>
            </a:extLst>
          </p:cNvPr>
          <p:cNvSpPr txBox="1"/>
          <p:nvPr/>
        </p:nvSpPr>
        <p:spPr>
          <a:xfrm>
            <a:off x="4315200" y="1387439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7</a:t>
            </a:r>
            <a:endParaRPr lang="fa-I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DBE582-9AA6-494F-9D97-8CEEB19A155C}"/>
              </a:ext>
            </a:extLst>
          </p:cNvPr>
          <p:cNvSpPr txBox="1"/>
          <p:nvPr/>
        </p:nvSpPr>
        <p:spPr>
          <a:xfrm>
            <a:off x="4920888" y="1374125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8</a:t>
            </a:r>
            <a:endParaRPr lang="fa-I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CED650-9753-454C-AA2E-F81F64440435}"/>
              </a:ext>
            </a:extLst>
          </p:cNvPr>
          <p:cNvSpPr txBox="1"/>
          <p:nvPr/>
        </p:nvSpPr>
        <p:spPr>
          <a:xfrm>
            <a:off x="5546995" y="1386837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9</a:t>
            </a:r>
            <a:endParaRPr lang="fa-I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EA77C2-040F-4BE3-B37F-095159B2CD2F}"/>
              </a:ext>
            </a:extLst>
          </p:cNvPr>
          <p:cNvSpPr txBox="1"/>
          <p:nvPr/>
        </p:nvSpPr>
        <p:spPr>
          <a:xfrm>
            <a:off x="186350" y="2097543"/>
            <a:ext cx="4794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</a:t>
            </a:r>
            <a:endParaRPr lang="fa-I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D39D72-AD68-4CED-BD7E-B46E43459A6D}"/>
              </a:ext>
            </a:extLst>
          </p:cNvPr>
          <p:cNvSpPr txBox="1"/>
          <p:nvPr/>
        </p:nvSpPr>
        <p:spPr>
          <a:xfrm>
            <a:off x="220478" y="2706370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</a:t>
            </a:r>
            <a:endParaRPr lang="fa-I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E5F002-6CA8-4328-835D-DE6575EA9DBA}"/>
              </a:ext>
            </a:extLst>
          </p:cNvPr>
          <p:cNvSpPr txBox="1"/>
          <p:nvPr/>
        </p:nvSpPr>
        <p:spPr>
          <a:xfrm>
            <a:off x="195651" y="3381344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4</a:t>
            </a:r>
            <a:endParaRPr lang="fa-I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D35F21-8A25-4486-A6B3-1F13BCFDD1C3}"/>
              </a:ext>
            </a:extLst>
          </p:cNvPr>
          <p:cNvSpPr txBox="1"/>
          <p:nvPr/>
        </p:nvSpPr>
        <p:spPr>
          <a:xfrm>
            <a:off x="186350" y="4071476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</a:t>
            </a:r>
            <a:endParaRPr lang="fa-I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B29CAA-A451-402A-991C-1A651FB3BCB0}"/>
              </a:ext>
            </a:extLst>
          </p:cNvPr>
          <p:cNvSpPr txBox="1"/>
          <p:nvPr/>
        </p:nvSpPr>
        <p:spPr>
          <a:xfrm>
            <a:off x="186350" y="4761608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6</a:t>
            </a:r>
            <a:endParaRPr lang="fa-I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B1263C-D39F-4527-9A5D-277E5CA6BC08}"/>
              </a:ext>
            </a:extLst>
          </p:cNvPr>
          <p:cNvSpPr/>
          <p:nvPr/>
        </p:nvSpPr>
        <p:spPr>
          <a:xfrm>
            <a:off x="4317740" y="3230003"/>
            <a:ext cx="860939" cy="802897"/>
          </a:xfrm>
          <a:prstGeom prst="rect">
            <a:avLst/>
          </a:prstGeom>
          <a:noFill/>
          <a:ln w="28575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814BE-C9AA-4286-A88D-4C5880F2027B}"/>
              </a:ext>
            </a:extLst>
          </p:cNvPr>
          <p:cNvSpPr/>
          <p:nvPr/>
        </p:nvSpPr>
        <p:spPr>
          <a:xfrm>
            <a:off x="4672826" y="3615637"/>
            <a:ext cx="80210" cy="80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EAC4E9-83F5-4D0D-9B8A-BCFC5901BC79}"/>
              </a:ext>
            </a:extLst>
          </p:cNvPr>
          <p:cNvCxnSpPr>
            <a:cxnSpLocks/>
          </p:cNvCxnSpPr>
          <p:nvPr/>
        </p:nvCxnSpPr>
        <p:spPr>
          <a:xfrm>
            <a:off x="849709" y="2097543"/>
            <a:ext cx="0" cy="619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F0562A-CDF2-42C5-BA5B-3D5D11818B03}"/>
              </a:ext>
            </a:extLst>
          </p:cNvPr>
          <p:cNvCxnSpPr/>
          <p:nvPr/>
        </p:nvCxnSpPr>
        <p:spPr>
          <a:xfrm>
            <a:off x="849709" y="2050809"/>
            <a:ext cx="6610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0D7696-8724-4147-AD24-A45400686655}"/>
                  </a:ext>
                </a:extLst>
              </p:cNvPr>
              <p:cNvSpPr txBox="1"/>
              <p:nvPr/>
            </p:nvSpPr>
            <p:spPr>
              <a:xfrm>
                <a:off x="436000" y="2134539"/>
                <a:ext cx="510806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0D7696-8724-4147-AD24-A45400686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0" y="2134539"/>
                <a:ext cx="510806" cy="394788"/>
              </a:xfrm>
              <a:prstGeom prst="rect">
                <a:avLst/>
              </a:prstGeom>
              <a:blipFill>
                <a:blip r:embed="rId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42C49A-63C8-427C-9FA3-C6B52466672B}"/>
                  </a:ext>
                </a:extLst>
              </p:cNvPr>
              <p:cNvSpPr txBox="1"/>
              <p:nvPr/>
            </p:nvSpPr>
            <p:spPr>
              <a:xfrm>
                <a:off x="942346" y="1643847"/>
                <a:ext cx="5108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42C49A-63C8-427C-9FA3-C6B52466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46" y="1643847"/>
                <a:ext cx="510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>
            <a:extLst>
              <a:ext uri="{FF2B5EF4-FFF2-40B4-BE49-F238E27FC236}">
                <a16:creationId xmlns:a16="http://schemas.microsoft.com/office/drawing/2014/main" id="{3C50BEFF-FF4B-453B-9B25-B116CC1F7A77}"/>
              </a:ext>
            </a:extLst>
          </p:cNvPr>
          <p:cNvSpPr/>
          <p:nvPr/>
        </p:nvSpPr>
        <p:spPr>
          <a:xfrm>
            <a:off x="5178680" y="3230003"/>
            <a:ext cx="170862" cy="776860"/>
          </a:xfrm>
          <a:prstGeom prst="righ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CF3D3F71-BFCF-4ADC-9997-29C4E2839D9B}"/>
              </a:ext>
            </a:extLst>
          </p:cNvPr>
          <p:cNvSpPr/>
          <p:nvPr/>
        </p:nvSpPr>
        <p:spPr>
          <a:xfrm rot="5400000">
            <a:off x="4683912" y="3663192"/>
            <a:ext cx="128595" cy="860938"/>
          </a:xfrm>
          <a:prstGeom prst="righ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E1C4C-2102-4839-BB18-E0A08B824A07}"/>
              </a:ext>
            </a:extLst>
          </p:cNvPr>
          <p:cNvCxnSpPr/>
          <p:nvPr/>
        </p:nvCxnSpPr>
        <p:spPr>
          <a:xfrm>
            <a:off x="5436470" y="3615637"/>
            <a:ext cx="207300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7DF8290-DAA0-44A1-B179-6F813879318F}"/>
              </a:ext>
            </a:extLst>
          </p:cNvPr>
          <p:cNvCxnSpPr>
            <a:cxnSpLocks/>
            <a:stCxn id="35" idx="1"/>
          </p:cNvCxnSpPr>
          <p:nvPr/>
        </p:nvCxnSpPr>
        <p:spPr>
          <a:xfrm rot="16200000" flipH="1">
            <a:off x="5921821" y="2984347"/>
            <a:ext cx="414041" cy="2761264"/>
          </a:xfrm>
          <a:prstGeom prst="bentConnector4">
            <a:avLst>
              <a:gd name="adj1" fmla="val 95221"/>
              <a:gd name="adj2" fmla="val 4828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E61B3CD-F0A8-48CC-9E44-43DDC4E51E21}"/>
                  </a:ext>
                </a:extLst>
              </p:cNvPr>
              <p:cNvSpPr txBox="1"/>
              <p:nvPr/>
            </p:nvSpPr>
            <p:spPr>
              <a:xfrm>
                <a:off x="7670244" y="4364979"/>
                <a:ext cx="3879382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</m:sup>
                      </m:sSup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a-IR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a-I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E61B3CD-F0A8-48CC-9E44-43DDC4E51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244" y="4364979"/>
                <a:ext cx="3879382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01A6068-AFB4-4523-9572-2593D63CD17A}"/>
                  </a:ext>
                </a:extLst>
              </p:cNvPr>
              <p:cNvSpPr txBox="1"/>
              <p:nvPr/>
            </p:nvSpPr>
            <p:spPr>
              <a:xfrm>
                <a:off x="7670244" y="3435489"/>
                <a:ext cx="3525077" cy="4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­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01A6068-AFB4-4523-9572-2593D63CD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244" y="3435489"/>
                <a:ext cx="3525077" cy="44050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lide Number Placeholder 1">
            <a:extLst>
              <a:ext uri="{FF2B5EF4-FFF2-40B4-BE49-F238E27FC236}">
                <a16:creationId xmlns:a16="http://schemas.microsoft.com/office/drawing/2014/main" id="{F28CD3F9-ED6D-4884-A904-FD0A6D5C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41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270264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A3310B8E-42D8-4902-9A26-1C35509F27CF}"/>
              </a:ext>
            </a:extLst>
          </p:cNvPr>
          <p:cNvSpPr txBox="1">
            <a:spLocks/>
          </p:cNvSpPr>
          <p:nvPr/>
        </p:nvSpPr>
        <p:spPr>
          <a:xfrm>
            <a:off x="109326" y="5794498"/>
            <a:ext cx="11973347" cy="480755"/>
          </a:xfrm>
          <a:prstGeom prst="rect">
            <a:avLst/>
          </a:prstGeom>
          <a:solidFill>
            <a:srgbClr val="931136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WIDER FACE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F869740-6CD4-4477-BC5D-D224E747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62" y="3972161"/>
            <a:ext cx="1687227" cy="18223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B23D09F-04B9-4C51-A13D-F86307FF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6" y="3972161"/>
            <a:ext cx="3239710" cy="182233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D01B2D-3A47-4B3E-AC92-8A020D9D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915" y="3972160"/>
            <a:ext cx="2732173" cy="18223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1E2E18D-6869-4BFE-903F-84C97A4AD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4" y="297288"/>
            <a:ext cx="5551688" cy="36541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0E85729-2933-4E8F-BFF4-A2F3DD05D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414" y="3987481"/>
            <a:ext cx="1264700" cy="18093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2AEA5B8-D23C-4909-A581-BAD77BC7C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630" y="4007939"/>
            <a:ext cx="2678527" cy="178655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ED9653B-B794-463D-9C81-51E0F73A3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035" y="307172"/>
            <a:ext cx="5353878" cy="36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05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مجموعه داده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53352C-8742-4608-AA3F-BC0FCC103562}"/>
              </a:ext>
            </a:extLst>
          </p:cNvPr>
          <p:cNvSpPr txBox="1"/>
          <p:nvPr/>
        </p:nvSpPr>
        <p:spPr>
          <a:xfrm>
            <a:off x="8642010" y="3470348"/>
            <a:ext cx="185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تقسیم بندی داده ها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D860AFD8-6ACE-4AFE-8F9B-E82E353CFA9B}"/>
              </a:ext>
            </a:extLst>
          </p:cNvPr>
          <p:cNvSpPr/>
          <p:nvPr/>
        </p:nvSpPr>
        <p:spPr>
          <a:xfrm>
            <a:off x="7959522" y="2470674"/>
            <a:ext cx="682487" cy="2333625"/>
          </a:xfrm>
          <a:prstGeom prst="rightBrace">
            <a:avLst/>
          </a:prstGeom>
          <a:ln w="12700">
            <a:solidFill>
              <a:srgbClr val="931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223DB-440A-40B3-86E9-D93EDECDA319}"/>
              </a:ext>
            </a:extLst>
          </p:cNvPr>
          <p:cNvSpPr txBox="1"/>
          <p:nvPr/>
        </p:nvSpPr>
        <p:spPr>
          <a:xfrm>
            <a:off x="6108057" y="2686935"/>
            <a:ext cx="217668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مجموعه داده ی آموزشی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83C200-F6C4-40AB-905D-75BF19AFD5D3}"/>
              </a:ext>
            </a:extLst>
          </p:cNvPr>
          <p:cNvSpPr txBox="1"/>
          <p:nvPr/>
        </p:nvSpPr>
        <p:spPr>
          <a:xfrm>
            <a:off x="6095999" y="4164440"/>
            <a:ext cx="23168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مجموعه داده ی آزمایشی</a:t>
            </a: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31802D93-EC63-432E-B985-22DD0962B8A9}"/>
              </a:ext>
            </a:extLst>
          </p:cNvPr>
          <p:cNvSpPr/>
          <p:nvPr/>
        </p:nvSpPr>
        <p:spPr>
          <a:xfrm>
            <a:off x="5560879" y="3691630"/>
            <a:ext cx="384639" cy="1400372"/>
          </a:xfrm>
          <a:prstGeom prst="rightBrace">
            <a:avLst/>
          </a:prstGeom>
          <a:ln w="12700">
            <a:solidFill>
              <a:srgbClr val="931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62C58E-F536-4A42-A26D-6F3738D6042A}"/>
              </a:ext>
            </a:extLst>
          </p:cNvPr>
          <p:cNvSpPr txBox="1"/>
          <p:nvPr/>
        </p:nvSpPr>
        <p:spPr>
          <a:xfrm>
            <a:off x="2904565" y="3655014"/>
            <a:ext cx="25875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مجموعه داده ی آسان(41-60)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040220-BD7F-47FA-B86B-FAEAC3A4F949}"/>
              </a:ext>
            </a:extLst>
          </p:cNvPr>
          <p:cNvSpPr txBox="1"/>
          <p:nvPr/>
        </p:nvSpPr>
        <p:spPr>
          <a:xfrm>
            <a:off x="2751833" y="4164440"/>
            <a:ext cx="270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مجموعه داده ی متوسط(21-40)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4774DC-58BA-41A4-AEF2-3B9BE443BD0C}"/>
              </a:ext>
            </a:extLst>
          </p:cNvPr>
          <p:cNvSpPr txBox="1"/>
          <p:nvPr/>
        </p:nvSpPr>
        <p:spPr>
          <a:xfrm>
            <a:off x="2751833" y="4673866"/>
            <a:ext cx="270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dirty="0">
                <a:cs typeface="B Nazanin" panose="00000700000000000000" pitchFamily="2" charset="-78"/>
              </a:rPr>
              <a:t>مجموعه داده ی دشوار(1-20)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83787225-A841-4BC1-A693-CB2FF6BFD736}"/>
              </a:ext>
            </a:extLst>
          </p:cNvPr>
          <p:cNvSpPr/>
          <p:nvPr/>
        </p:nvSpPr>
        <p:spPr>
          <a:xfrm>
            <a:off x="5492151" y="2470674"/>
            <a:ext cx="325220" cy="851624"/>
          </a:xfrm>
          <a:prstGeom prst="rightBrace">
            <a:avLst/>
          </a:prstGeom>
          <a:ln w="12700">
            <a:solidFill>
              <a:srgbClr val="931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CE6721-64C8-4C5C-8F2B-CBDE883DBC94}"/>
              </a:ext>
            </a:extLst>
          </p:cNvPr>
          <p:cNvSpPr txBox="1"/>
          <p:nvPr/>
        </p:nvSpPr>
        <p:spPr>
          <a:xfrm>
            <a:off x="3197668" y="2417276"/>
            <a:ext cx="21491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مجموعه داده ی آموزشی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4007D8-522B-405C-9C2A-69314AF98783}"/>
              </a:ext>
            </a:extLst>
          </p:cNvPr>
          <p:cNvSpPr txBox="1"/>
          <p:nvPr/>
        </p:nvSpPr>
        <p:spPr>
          <a:xfrm>
            <a:off x="3343011" y="2952966"/>
            <a:ext cx="200379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مجموعه داده ی ارزیاب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2BBF8E76-F550-4EFA-BF3B-E2D083A3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43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4009175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پیاده سازی یولو3 در </a:t>
            </a:r>
            <a:r>
              <a:rPr lang="fa-IR" sz="2800" dirty="0" err="1">
                <a:cs typeface="B Nazanin" panose="00000700000000000000" pitchFamily="2" charset="-78"/>
              </a:rPr>
              <a:t>پایتون</a:t>
            </a:r>
            <a:endParaRPr lang="fa-IR" sz="2800" dirty="0">
              <a:cs typeface="B Nazanin" panose="000007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C6A540C-1EB7-4E41-8652-5AF4739A7F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5" y="1543366"/>
            <a:ext cx="6854070" cy="4359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94D2B-D128-4BAC-B808-5E8412BF0D3B}"/>
              </a:ext>
            </a:extLst>
          </p:cNvPr>
          <p:cNvSpPr txBox="1"/>
          <p:nvPr/>
        </p:nvSpPr>
        <p:spPr>
          <a:xfrm>
            <a:off x="5728139" y="1429222"/>
            <a:ext cx="60960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2000" dirty="0">
                <a:solidFill>
                  <a:srgbClr val="931136"/>
                </a:solidFill>
                <a:cs typeface="B Nazanin" panose="00000700000000000000" pitchFamily="2" charset="-78"/>
              </a:rPr>
              <a:t>مشخصات مدل </a:t>
            </a:r>
          </a:p>
          <a:p>
            <a:pPr algn="r"/>
            <a:r>
              <a:rPr lang="fa-IR" dirty="0">
                <a:cs typeface="B Nazanin" panose="00000700000000000000" pitchFamily="2" charset="-78"/>
              </a:rPr>
              <a:t>استفاده از یادگیری انتقالی</a:t>
            </a:r>
          </a:p>
          <a:p>
            <a:pPr algn="r"/>
            <a:r>
              <a:rPr lang="fa-IR" dirty="0">
                <a:cs typeface="B Nazanin" panose="00000700000000000000" pitchFamily="2" charset="-78"/>
              </a:rPr>
              <a:t>ورودی 416 در 416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r>
              <a:rPr lang="fa-IR" dirty="0" err="1">
                <a:cs typeface="B Nazanin" panose="00000700000000000000" pitchFamily="2" charset="-78"/>
              </a:rPr>
              <a:t>الگوریتم</a:t>
            </a:r>
            <a:r>
              <a:rPr lang="fa-IR" dirty="0">
                <a:cs typeface="B Nazanin" panose="00000700000000000000" pitchFamily="2" charset="-78"/>
              </a:rPr>
              <a:t> </a:t>
            </a:r>
            <a:r>
              <a:rPr lang="fa-IR" dirty="0" err="1">
                <a:cs typeface="B Nazanin" panose="00000700000000000000" pitchFamily="2" charset="-78"/>
              </a:rPr>
              <a:t>آدام</a:t>
            </a:r>
            <a:r>
              <a:rPr lang="fa-IR" dirty="0">
                <a:cs typeface="B Nazanin" panose="00000700000000000000" pitchFamily="2" charset="-78"/>
              </a:rPr>
              <a:t>(نرخ یادگیری </a:t>
            </a:r>
            <a:r>
              <a:rPr lang="en-US" dirty="0">
                <a:cs typeface="B Nazanin" panose="00000700000000000000" pitchFamily="2" charset="-78"/>
              </a:rPr>
              <a:t>1e-5, 1e-4</a:t>
            </a:r>
            <a:r>
              <a:rPr lang="fa-IR" dirty="0">
                <a:cs typeface="B Nazanin" panose="00000700000000000000" pitchFamily="2" charset="-78"/>
              </a:rPr>
              <a:t>)</a:t>
            </a:r>
            <a:endParaRPr lang="en-US" dirty="0">
              <a:cs typeface="B Nazanin" panose="00000700000000000000" pitchFamily="2" charset="-78"/>
            </a:endParaRPr>
          </a:p>
          <a:p>
            <a:pPr algn="r"/>
            <a:r>
              <a:rPr lang="fa-IR" dirty="0">
                <a:latin typeface="Century Schoolbook" panose="02040604050505020304" pitchFamily="18" charset="0"/>
                <a:cs typeface="B Nazanin" panose="00000700000000000000" pitchFamily="2" charset="-78"/>
              </a:rPr>
              <a:t>اندازه ی دسته 16</a:t>
            </a:r>
            <a:endParaRPr lang="en-US" b="0" dirty="0">
              <a:effectLst/>
              <a:latin typeface="Century Schoolbook" panose="02040604050505020304" pitchFamily="18" charset="0"/>
              <a:cs typeface="B Nazanin" panose="00000700000000000000" pitchFamily="2" charset="-78"/>
            </a:endParaRPr>
          </a:p>
          <a:p>
            <a:pPr algn="r"/>
            <a:r>
              <a:rPr lang="fa-IR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cs typeface="B Nazanin" panose="00000700000000000000" pitchFamily="2" charset="-78"/>
              </a:rPr>
              <a:t>جعبه های لنگر یولو3</a:t>
            </a:r>
            <a:endParaRPr lang="en-US" dirty="0">
              <a:solidFill>
                <a:srgbClr val="931136"/>
              </a:solidFill>
              <a:cs typeface="B Nazanin" panose="00000700000000000000" pitchFamily="2" charset="-78"/>
            </a:endParaRPr>
          </a:p>
          <a:p>
            <a:pPr algn="r"/>
            <a:r>
              <a:rPr lang="fa-IR" sz="2000" dirty="0">
                <a:solidFill>
                  <a:srgbClr val="931136"/>
                </a:solidFill>
                <a:cs typeface="B Nazanin" panose="00000700000000000000" pitchFamily="2" charset="-78"/>
              </a:rPr>
              <a:t>15 درصد داده ها برای داده های ارزیاب</a:t>
            </a:r>
          </a:p>
          <a:p>
            <a:pPr algn="r"/>
            <a:r>
              <a:rPr lang="fa-IR" dirty="0">
                <a:cs typeface="B Nazanin" panose="00000700000000000000" pitchFamily="2" charset="-78"/>
              </a:rPr>
              <a:t>10944 داده برای آموزش </a:t>
            </a:r>
          </a:p>
          <a:p>
            <a:pPr algn="r"/>
            <a:r>
              <a:rPr lang="fa-IR" dirty="0">
                <a:cs typeface="B Nazanin" panose="00000700000000000000" pitchFamily="2" charset="-78"/>
              </a:rPr>
              <a:t>1932 داده برای داده های ارزیاب</a:t>
            </a:r>
            <a:endParaRPr lang="en-US" dirty="0">
              <a:cs typeface="B Nazanin" panose="00000700000000000000" pitchFamily="2" charset="-78"/>
            </a:endParaRPr>
          </a:p>
          <a:p>
            <a:pPr algn="r"/>
            <a:endParaRPr lang="fa-IR" dirty="0">
              <a:cs typeface="B Nazanin" panose="00000700000000000000" pitchFamily="2" charset="-78"/>
            </a:endParaRPr>
          </a:p>
          <a:p>
            <a:pPr algn="r"/>
            <a:endParaRPr lang="en-US" b="0" dirty="0">
              <a:solidFill>
                <a:srgbClr val="000000"/>
              </a:solidFill>
              <a:effectLst/>
              <a:latin typeface="Century Schoolbook" panose="02040604050505020304" pitchFamily="18" charset="0"/>
              <a:cs typeface="B Nazanin" panose="00000700000000000000" pitchFamily="2" charset="-78"/>
            </a:endParaRPr>
          </a:p>
          <a:p>
            <a:pPr algn="r"/>
            <a:endParaRPr lang="en-US" dirty="0"/>
          </a:p>
          <a:p>
            <a:pPr algn="r"/>
            <a:endParaRPr lang="fa-IR" dirty="0"/>
          </a:p>
          <a:p>
            <a:pPr algn="r"/>
            <a:endParaRPr lang="fa-IR" dirty="0"/>
          </a:p>
          <a:p>
            <a:pPr algn="r"/>
            <a:endParaRPr lang="fa-IR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5F72BC3-F0F0-4395-8B17-FA805C57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44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744811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40" y="284737"/>
            <a:ext cx="8060520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روش ارزیابی مدل تشخیص شی با </a:t>
            </a:r>
            <a:r>
              <a:rPr lang="en-US" sz="2800" dirty="0" err="1">
                <a:cs typeface="B Nazanin" panose="00000700000000000000" pitchFamily="2" charset="-78"/>
              </a:rPr>
              <a:t>mAP</a:t>
            </a:r>
            <a:r>
              <a:rPr lang="fa-IR" sz="2800" dirty="0">
                <a:cs typeface="B Nazanin" panose="00000700000000000000" pitchFamily="2" charset="-78"/>
              </a:rPr>
              <a:t> (</a:t>
            </a:r>
            <a:r>
              <a:rPr lang="en-US" sz="2800" dirty="0">
                <a:cs typeface="B Nazanin" panose="00000700000000000000" pitchFamily="2" charset="-78"/>
              </a:rPr>
              <a:t>(</a:t>
            </a:r>
            <a:r>
              <a:rPr lang="en-US" sz="1800" dirty="0"/>
              <a:t>Mean average precision</a:t>
            </a:r>
            <a:r>
              <a:rPr lang="fa-IR" sz="1800" dirty="0"/>
              <a:t> </a:t>
            </a:r>
            <a:r>
              <a:rPr lang="en-US" sz="1800" dirty="0"/>
              <a:t> </a:t>
            </a:r>
            <a:endParaRPr lang="fa-IR" sz="1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FF9FD9-8501-4939-9105-EAED59D81B79}"/>
              </a:ext>
            </a:extLst>
          </p:cNvPr>
          <p:cNvCxnSpPr>
            <a:cxnSpLocks/>
          </p:cNvCxnSpPr>
          <p:nvPr/>
        </p:nvCxnSpPr>
        <p:spPr>
          <a:xfrm flipH="1">
            <a:off x="7116417" y="1048763"/>
            <a:ext cx="4707722" cy="1861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94AC2F6-3FF9-417A-A07A-D7489A89E10F}"/>
                  </a:ext>
                </a:extLst>
              </p:cNvPr>
              <p:cNvSpPr txBox="1"/>
              <p:nvPr/>
            </p:nvSpPr>
            <p:spPr>
              <a:xfrm>
                <a:off x="1003024" y="2221381"/>
                <a:ext cx="2552621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a-IR" b="0" i="0" smtClean="0">
                          <a:latin typeface="Cambria Math" panose="02040503050406030204" pitchFamily="18" charset="0"/>
                          <a:cs typeface="+mj-cs"/>
                        </a:rPr>
                        <m:t>P</m:t>
                      </m:r>
                      <m:r>
                        <m:rPr>
                          <m:sty m:val="p"/>
                        </m:rPr>
                        <a:rPr lang="fa-IR" b="0" i="0">
                          <a:latin typeface="Cambria Math" panose="02040503050406030204" pitchFamily="18" charset="0"/>
                          <a:cs typeface="+mj-cs"/>
                        </a:rPr>
                        <m:t>recision</m:t>
                      </m:r>
                      <m:r>
                        <a:rPr lang="fa-IR" b="0" i="0">
                          <a:latin typeface="Cambria Math" panose="02040503050406030204" pitchFamily="18" charset="0"/>
                          <a:cs typeface="+mj-cs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a-IR" b="0" i="0">
                              <a:latin typeface="Cambria Math" panose="02040503050406030204" pitchFamily="18" charset="0"/>
                              <a:cs typeface="+mj-cs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a-IR" b="0" i="0">
                              <a:latin typeface="Cambria Math" panose="02040503050406030204" pitchFamily="18" charset="0"/>
                              <a:cs typeface="+mj-cs"/>
                            </a:rPr>
                            <m:t>TP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  <a:cs typeface="+mj-cs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a-IR" b="0" i="0">
                              <a:latin typeface="Cambria Math" panose="02040503050406030204" pitchFamily="18" charset="0"/>
                              <a:cs typeface="+mj-cs"/>
                            </a:rPr>
                            <m:t>FP</m:t>
                          </m:r>
                        </m:den>
                      </m:f>
                      <m:r>
                        <a:rPr lang="fa-IR" b="0" i="0">
                          <a:latin typeface="Cambria Math" panose="02040503050406030204" pitchFamily="18" charset="0"/>
                          <a:cs typeface="+mj-cs"/>
                        </a:rPr>
                        <m:t>.</m:t>
                      </m:r>
                    </m:oMath>
                  </m:oMathPara>
                </a14:m>
                <a:endParaRPr lang="fa-IR" dirty="0">
                  <a:cs typeface="+mj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94AC2F6-3FF9-417A-A07A-D7489A89E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24" y="2221381"/>
                <a:ext cx="2552621" cy="615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174541-7A8F-4342-B2D2-1CA996ADB25A}"/>
                  </a:ext>
                </a:extLst>
              </p:cNvPr>
              <p:cNvSpPr txBox="1"/>
              <p:nvPr/>
            </p:nvSpPr>
            <p:spPr>
              <a:xfrm>
                <a:off x="1003024" y="3099230"/>
                <a:ext cx="4234006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a-IR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fa-IR" b="0" i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a:rPr lang="fa-IR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a-IR" b="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a-IR" b="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a-IR" b="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  <m:r>
                        <a:rPr lang="fa-I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ground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truth</m:t>
                          </m:r>
                        </m:den>
                      </m:f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174541-7A8F-4342-B2D2-1CA996AD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24" y="3099230"/>
                <a:ext cx="4234006" cy="659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5615A5-82B4-448C-94C0-EB016B928054}"/>
                  </a:ext>
                </a:extLst>
              </p:cNvPr>
              <p:cNvSpPr txBox="1"/>
              <p:nvPr/>
            </p:nvSpPr>
            <p:spPr>
              <a:xfrm>
                <a:off x="1003024" y="4021129"/>
                <a:ext cx="1875777" cy="475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Ap=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800" b="0" i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p</m:t>
                        </m:r>
                        <m:r>
                          <a:rPr lang="en-US" sz="1800" b="0" i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r</m:t>
                        </m:r>
                        <m:r>
                          <a:rPr lang="en-US" sz="1800" b="0" i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dr</m:t>
                        </m:r>
                      </m:e>
                    </m:nary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fa-IR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5615A5-82B4-448C-94C0-EB016B928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24" y="4021129"/>
                <a:ext cx="1875777" cy="475195"/>
              </a:xfrm>
              <a:prstGeom prst="rect">
                <a:avLst/>
              </a:prstGeom>
              <a:blipFill>
                <a:blip r:embed="rId4"/>
                <a:stretch>
                  <a:fillRect l="-2932" t="-103846" b="-16538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EA8C7E26-9B8C-4C50-B413-E41051A8A9D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45" y="1854592"/>
            <a:ext cx="4804223" cy="3116485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023B1081-5CE3-4D47-91AE-9E9BFE57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45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1959936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پیاده سازی یولو3 در </a:t>
            </a:r>
            <a:r>
              <a:rPr lang="fa-IR" sz="2800" dirty="0" err="1">
                <a:cs typeface="B Nazanin" panose="00000700000000000000" pitchFamily="2" charset="-78"/>
              </a:rPr>
              <a:t>پایتون</a:t>
            </a:r>
            <a:endParaRPr lang="fa-IR" sz="2800" dirty="0">
              <a:cs typeface="B Nazanin" panose="000007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15D0E69-5A20-45A9-B5B4-0D47A32C2F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508" y="2439338"/>
            <a:ext cx="3856990" cy="2561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F4852-7562-405D-88FF-BFB60F1BE7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28" y="2410763"/>
            <a:ext cx="3980815" cy="26187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9F77D6-0511-4296-AE2B-BE981D542565}"/>
              </a:ext>
            </a:extLst>
          </p:cNvPr>
          <p:cNvSpPr txBox="1"/>
          <p:nvPr/>
        </p:nvSpPr>
        <p:spPr>
          <a:xfrm>
            <a:off x="4992348" y="5167865"/>
            <a:ext cx="235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داده های متوسط(</a:t>
            </a:r>
            <a:r>
              <a:rPr lang="fa-IR" sz="1800" u="none" strike="noStrike" dirty="0">
                <a:effectLst/>
                <a:cs typeface="B Nazanin" panose="00000700000000000000" pitchFamily="2" charset="-78"/>
              </a:rPr>
              <a:t>45/53)</a:t>
            </a:r>
            <a:endParaRPr lang="fa-IR" sz="1800" b="0" i="0" u="none" strike="noStrike" dirty="0">
              <a:effectLst/>
              <a:latin typeface="Arial" panose="020B0604020202020204" pitchFamily="34" charset="0"/>
              <a:cs typeface="B Nazanin" panose="00000700000000000000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0B7A0A-5AA0-4B28-9354-C3364D6F3E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3" y="2394803"/>
            <a:ext cx="3733216" cy="25658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43BF10-6460-4F7C-A62B-2B5C8960D6C4}"/>
              </a:ext>
            </a:extLst>
          </p:cNvPr>
          <p:cNvSpPr txBox="1"/>
          <p:nvPr/>
        </p:nvSpPr>
        <p:spPr>
          <a:xfrm>
            <a:off x="1041134" y="5167865"/>
            <a:ext cx="20928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داده های دشوار(</a:t>
            </a:r>
            <a:r>
              <a:rPr lang="fa-IR" sz="1800" u="none" strike="noStrike" dirty="0">
                <a:effectLst/>
                <a:cs typeface="B Nazanin" panose="00000700000000000000" pitchFamily="2" charset="-78"/>
              </a:rPr>
              <a:t>36/72</a:t>
            </a:r>
            <a:r>
              <a:rPr lang="fa-IR" dirty="0">
                <a:cs typeface="B Nazanin" panose="00000700000000000000" pitchFamily="2" charset="-78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974CA-5BC3-41C5-86C0-3234AAC7F3D2}"/>
              </a:ext>
            </a:extLst>
          </p:cNvPr>
          <p:cNvSpPr txBox="1"/>
          <p:nvPr/>
        </p:nvSpPr>
        <p:spPr>
          <a:xfrm>
            <a:off x="8998189" y="5167865"/>
            <a:ext cx="1991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داده های آسان(</a:t>
            </a:r>
            <a:r>
              <a:rPr lang="fa-IR" sz="1800" u="none" strike="noStrike" dirty="0">
                <a:effectLst/>
                <a:cs typeface="B Nazanin" panose="00000700000000000000" pitchFamily="2" charset="-78"/>
              </a:rPr>
              <a:t>50/17</a:t>
            </a:r>
            <a:r>
              <a:rPr lang="fa-IR" dirty="0">
                <a:cs typeface="B Nazanin" panose="00000700000000000000" pitchFamily="2" charset="-78"/>
              </a:rPr>
              <a:t>)</a:t>
            </a:r>
            <a:endParaRPr lang="fa-IR" sz="1800" b="0" i="0" u="none" strike="noStrike" dirty="0">
              <a:effectLst/>
              <a:latin typeface="Arial" panose="020B0604020202020204" pitchFamily="34" charset="0"/>
              <a:cs typeface="B Nazanin" panose="00000700000000000000" pitchFamily="2" charset="-78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38EFD95-6663-4894-AD27-24195114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46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672015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008DE17-06A7-42DC-AC95-F3A2D200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نتایج آموزش شبکه ها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175BDC-33E6-4314-8D8E-0C460B6A1DA1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79359CF-66AA-4D36-BA6A-BDD16D10B3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6728320"/>
              </p:ext>
            </p:extLst>
          </p:nvPr>
        </p:nvGraphicFramePr>
        <p:xfrm>
          <a:off x="235341" y="2791581"/>
          <a:ext cx="6784437" cy="1593550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766134">
                  <a:extLst>
                    <a:ext uri="{9D8B030D-6E8A-4147-A177-3AD203B41FA5}">
                      <a16:colId xmlns:a16="http://schemas.microsoft.com/office/drawing/2014/main" val="908197992"/>
                    </a:ext>
                  </a:extLst>
                </a:gridCol>
                <a:gridCol w="1395965">
                  <a:extLst>
                    <a:ext uri="{9D8B030D-6E8A-4147-A177-3AD203B41FA5}">
                      <a16:colId xmlns:a16="http://schemas.microsoft.com/office/drawing/2014/main" val="1647657595"/>
                    </a:ext>
                  </a:extLst>
                </a:gridCol>
                <a:gridCol w="1328200">
                  <a:extLst>
                    <a:ext uri="{9D8B030D-6E8A-4147-A177-3AD203B41FA5}">
                      <a16:colId xmlns:a16="http://schemas.microsoft.com/office/drawing/2014/main" val="1800145527"/>
                    </a:ext>
                  </a:extLst>
                </a:gridCol>
                <a:gridCol w="1219776">
                  <a:extLst>
                    <a:ext uri="{9D8B030D-6E8A-4147-A177-3AD203B41FA5}">
                      <a16:colId xmlns:a16="http://schemas.microsoft.com/office/drawing/2014/main" val="3622140197"/>
                    </a:ext>
                  </a:extLst>
                </a:gridCol>
                <a:gridCol w="1074362">
                  <a:extLst>
                    <a:ext uri="{9D8B030D-6E8A-4147-A177-3AD203B41FA5}">
                      <a16:colId xmlns:a16="http://schemas.microsoft.com/office/drawing/2014/main" val="356031780"/>
                    </a:ext>
                  </a:extLst>
                </a:gridCol>
              </a:tblGrid>
              <a:tr h="31871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نام </a:t>
                      </a:r>
                      <a:r>
                        <a:rPr lang="fa-IR" sz="1800" u="none" strike="noStrike" dirty="0" err="1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الگوریتم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B Nazanin" panose="00000700000000000000" pitchFamily="2" charset="-78"/>
                        </a:rPr>
                        <a:t>تعداد تکرار</a:t>
                      </a: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آسان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متوسط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دشوار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47142"/>
                  </a:ext>
                </a:extLst>
              </a:tr>
              <a:tr h="31871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یولو1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b="0" i="0" u="none" strike="noStrike" dirty="0">
                          <a:effectLst/>
                          <a:latin typeface="Arial" panose="020B0604020202020204" pitchFamily="34" charset="0"/>
                          <a:cs typeface="B Nazanin" panose="00000700000000000000" pitchFamily="2" charset="-78"/>
                        </a:rPr>
                        <a:t>9500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18/75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11/21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6/64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4178699607"/>
                  </a:ext>
                </a:extLst>
              </a:tr>
              <a:tr h="31871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یولو2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b="0" i="0" u="none" strike="noStrike" dirty="0">
                          <a:effectLst/>
                          <a:latin typeface="Arial" panose="020B0604020202020204" pitchFamily="34" charset="0"/>
                          <a:cs typeface="B Nazanin" panose="00000700000000000000" pitchFamily="2" charset="-78"/>
                        </a:rPr>
                        <a:t>6000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42/29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26/71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20/37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755422239"/>
                  </a:ext>
                </a:extLst>
              </a:tr>
              <a:tr h="31871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یولو3 (پایتون)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  <a:cs typeface="+mj-cs"/>
                        </a:rPr>
                        <a:t>Epoch</a:t>
                      </a: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cs typeface="B Nazanin" panose="00000700000000000000" pitchFamily="2" charset="-78"/>
                        </a:rPr>
                        <a:t>=15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50/17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45/53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36/72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235137861"/>
                  </a:ext>
                </a:extLst>
              </a:tr>
              <a:tr h="31871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یولو3(</a:t>
                      </a:r>
                      <a:r>
                        <a:rPr lang="fa-IR" sz="1800" u="none" strike="noStrike" dirty="0" err="1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دارک</a:t>
                      </a: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 نت)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b="0" i="0" u="none" strike="noStrike" dirty="0">
                          <a:effectLst/>
                          <a:latin typeface="Arial" panose="020B0604020202020204" pitchFamily="34" charset="0"/>
                          <a:cs typeface="B Nazanin" panose="00000700000000000000" pitchFamily="2" charset="-78"/>
                        </a:rPr>
                        <a:t>7000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58/01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41/13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43/72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3720204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5F80D8-92DD-4BFE-8194-BA4BF46815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077675"/>
              </p:ext>
            </p:extLst>
          </p:nvPr>
        </p:nvGraphicFramePr>
        <p:xfrm>
          <a:off x="7258929" y="1316423"/>
          <a:ext cx="4697730" cy="5021316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757582">
                  <a:extLst>
                    <a:ext uri="{9D8B030D-6E8A-4147-A177-3AD203B41FA5}">
                      <a16:colId xmlns:a16="http://schemas.microsoft.com/office/drawing/2014/main" val="1878511938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2044286119"/>
                    </a:ext>
                  </a:extLst>
                </a:gridCol>
                <a:gridCol w="942535">
                  <a:extLst>
                    <a:ext uri="{9D8B030D-6E8A-4147-A177-3AD203B41FA5}">
                      <a16:colId xmlns:a16="http://schemas.microsoft.com/office/drawing/2014/main" val="3659722670"/>
                    </a:ext>
                  </a:extLst>
                </a:gridCol>
                <a:gridCol w="1026942">
                  <a:extLst>
                    <a:ext uri="{9D8B030D-6E8A-4147-A177-3AD203B41FA5}">
                      <a16:colId xmlns:a16="http://schemas.microsoft.com/office/drawing/2014/main" val="3373317611"/>
                    </a:ext>
                  </a:extLst>
                </a:gridCol>
              </a:tblGrid>
              <a:tr h="477077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نام الگوریتم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آسان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متوسط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دشوار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123472"/>
                  </a:ext>
                </a:extLst>
              </a:tr>
              <a:tr h="311361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یولو2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33/1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29/3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13/8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929659085"/>
                  </a:ext>
                </a:extLst>
              </a:tr>
              <a:tr h="311361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ACF-WIDER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65/9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54/1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27/3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867522455"/>
                  </a:ext>
                </a:extLst>
              </a:tr>
              <a:tr h="57505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Two-stage CNN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68/1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61/8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32/3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421100322"/>
                  </a:ext>
                </a:extLst>
              </a:tr>
              <a:tr h="311361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یولو3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68/3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69/2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51/1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810066528"/>
                  </a:ext>
                </a:extLst>
              </a:tr>
              <a:tr h="607306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Multiscale cascade CNN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69/1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66/4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42/4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769244951"/>
                  </a:ext>
                </a:extLst>
              </a:tr>
              <a:tr h="57505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Faceness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-WIDER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71/3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63/4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34/5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192765244"/>
                  </a:ext>
                </a:extLst>
              </a:tr>
              <a:tr h="311361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LDCF+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79/0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76/9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52/2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624533779"/>
                  </a:ext>
                </a:extLst>
              </a:tr>
              <a:tr h="607306">
                <a:tc>
                  <a:txBody>
                    <a:bodyPr/>
                    <a:lstStyle/>
                    <a:p>
                      <a:pPr marL="0" marR="0" indent="0" algn="just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MTCNN_face_detection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85/1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82/0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60/7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142285970"/>
                  </a:ext>
                </a:extLst>
              </a:tr>
              <a:tr h="311361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CMS-RCNN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89/9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87/4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62/4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430699533"/>
                  </a:ext>
                </a:extLst>
              </a:tr>
              <a:tr h="311361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SFD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93/9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92/4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84/6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848485115"/>
                  </a:ext>
                </a:extLst>
              </a:tr>
              <a:tr h="311361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FDNet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B Nazanin" panose="00000700000000000000" pitchFamily="2" charset="-78"/>
                        </a:rPr>
                        <a:t>95/9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94/5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tx1"/>
                          </a:solidFill>
                          <a:effectLst/>
                          <a:cs typeface="B Nazanin" panose="00000700000000000000" pitchFamily="2" charset="-78"/>
                        </a:rPr>
                        <a:t>87/9</a:t>
                      </a:r>
                      <a:endParaRPr lang="fa-I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532897932"/>
                  </a:ext>
                </a:extLst>
              </a:tr>
            </a:tbl>
          </a:graphicData>
        </a:graphic>
      </p:graphicFrame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89B83FC-15D5-47C7-ADCA-77ECFBC2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47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654604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/>
              <a:t>برخی مشکلات </a:t>
            </a:r>
            <a:r>
              <a:rPr lang="en-US" sz="2800" dirty="0"/>
              <a:t>WIDER FACE</a:t>
            </a:r>
            <a:endParaRPr lang="fa-IR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4E21783-BEF0-4839-925B-BCDF69DE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1" y="1067375"/>
            <a:ext cx="2702616" cy="3729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FC88F-DD99-4FF3-BE0B-F0B9F3935FAB}"/>
              </a:ext>
            </a:extLst>
          </p:cNvPr>
          <p:cNvSpPr txBox="1"/>
          <p:nvPr/>
        </p:nvSpPr>
        <p:spPr>
          <a:xfrm>
            <a:off x="7036904" y="1464633"/>
            <a:ext cx="478723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1- برخی از چهره ها در تصاویر مشخص نیستند</a:t>
            </a:r>
          </a:p>
          <a:p>
            <a:pPr algn="r" rtl="1"/>
            <a:endParaRPr lang="fa-IR" dirty="0"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2-صفر بودن طول و عرض برخی جعبه ها</a:t>
            </a:r>
          </a:p>
          <a:p>
            <a:pPr algn="r" rtl="1"/>
            <a:endParaRPr lang="fa-IR" dirty="0">
              <a:cs typeface="B Nazanin" panose="000007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3003D-69D0-4C9F-82E2-F937F62F8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55" y="2544661"/>
            <a:ext cx="3257550" cy="3990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FD75CF-F5BD-4B35-A30C-A4B7519B45B9}"/>
              </a:ext>
            </a:extLst>
          </p:cNvPr>
          <p:cNvSpPr txBox="1"/>
          <p:nvPr/>
        </p:nvSpPr>
        <p:spPr>
          <a:xfrm>
            <a:off x="9302815" y="3429000"/>
            <a:ext cx="25213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3-مجموعه داده ی آزمایشی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C3145F3-09F6-4037-846C-E285E85954E9}"/>
              </a:ext>
            </a:extLst>
          </p:cNvPr>
          <p:cNvSpPr/>
          <p:nvPr/>
        </p:nvSpPr>
        <p:spPr>
          <a:xfrm>
            <a:off x="9019286" y="2967081"/>
            <a:ext cx="384639" cy="1400372"/>
          </a:xfrm>
          <a:prstGeom prst="rightBrace">
            <a:avLst/>
          </a:prstGeom>
          <a:ln w="12700">
            <a:solidFill>
              <a:srgbClr val="931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>
              <a:cs typeface="B Nazanin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DC54C8-294B-495C-91F6-227021EFDCC4}"/>
              </a:ext>
            </a:extLst>
          </p:cNvPr>
          <p:cNvSpPr txBox="1"/>
          <p:nvPr/>
        </p:nvSpPr>
        <p:spPr>
          <a:xfrm>
            <a:off x="6555849" y="2937900"/>
            <a:ext cx="25875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مجموعه داده ی ساده(40-59)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053B0-61C2-4A1F-BB49-DC8B2D717B14}"/>
              </a:ext>
            </a:extLst>
          </p:cNvPr>
          <p:cNvSpPr txBox="1"/>
          <p:nvPr/>
        </p:nvSpPr>
        <p:spPr>
          <a:xfrm>
            <a:off x="6326745" y="3482012"/>
            <a:ext cx="270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مجموعه داده ی متوسط(20-39)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712479-21CA-460C-9C4B-70BDE770CBA4}"/>
              </a:ext>
            </a:extLst>
          </p:cNvPr>
          <p:cNvSpPr txBox="1"/>
          <p:nvPr/>
        </p:nvSpPr>
        <p:spPr>
          <a:xfrm>
            <a:off x="6498334" y="3983115"/>
            <a:ext cx="270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مجموعه داده ی دشوار(0-19)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A2A62E3A-E8FF-493F-870B-0CF85BB3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48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61079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نمونه ای از پیش بینی ها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DAD23-1BF6-4FA6-9B8D-1354A3871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76" y="1383626"/>
            <a:ext cx="6898893" cy="4275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5D2DF-55D8-4F20-A358-949AD6E75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8" y="848139"/>
            <a:ext cx="4762937" cy="3127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805FC-A813-4E0C-831C-2215C861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5" y="4075746"/>
            <a:ext cx="3698641" cy="2675516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D3C8A5A7-B0F6-4D6B-A477-7EE2E979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49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00262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کاربردهای تشخیص شی</a:t>
            </a:r>
            <a:endParaRPr lang="ru-RU" sz="2800" b="0" dirty="0">
              <a:solidFill>
                <a:schemeClr val="tx1"/>
              </a:solidFill>
              <a:cs typeface="B Nazanin" panose="000007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F823F2-92C4-4C98-AA64-5BABD1494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1" y="3774845"/>
            <a:ext cx="5915785" cy="2167169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79857FF-171B-4220-A34D-75A95053A021}"/>
              </a:ext>
            </a:extLst>
          </p:cNvPr>
          <p:cNvSpPr txBox="1">
            <a:spLocks/>
          </p:cNvSpPr>
          <p:nvPr/>
        </p:nvSpPr>
        <p:spPr>
          <a:xfrm>
            <a:off x="7586786" y="4130736"/>
            <a:ext cx="4480503" cy="338554"/>
          </a:xfrm>
          <a:prstGeom prst="rect">
            <a:avLst/>
          </a:prstGeom>
          <a:solidFill>
            <a:srgbClr val="931136"/>
          </a:solidFill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cs typeface="+mj-cs"/>
              </a:rPr>
              <a:t>Object Tracking</a:t>
            </a:r>
            <a:endParaRPr lang="fa-IR" sz="16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D3B6F-EEC8-420A-943C-86B9E2B57BCB}"/>
              </a:ext>
            </a:extLst>
          </p:cNvPr>
          <p:cNvSpPr txBox="1"/>
          <p:nvPr/>
        </p:nvSpPr>
        <p:spPr>
          <a:xfrm>
            <a:off x="9300646" y="4502055"/>
            <a:ext cx="105278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600" b="1" dirty="0">
                <a:cs typeface="B Nazanin" panose="00000700000000000000" pitchFamily="2" charset="-78"/>
              </a:rPr>
              <a:t>ردیابی شی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8F912D-2CB2-4E43-9C8B-ABA268F0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86" y="1183036"/>
            <a:ext cx="4480503" cy="294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256DFC-F59F-4523-AFB9-EEA61AB9F0B0}"/>
              </a:ext>
            </a:extLst>
          </p:cNvPr>
          <p:cNvSpPr txBox="1"/>
          <p:nvPr/>
        </p:nvSpPr>
        <p:spPr>
          <a:xfrm>
            <a:off x="160792" y="5942014"/>
            <a:ext cx="5843625" cy="338554"/>
          </a:xfrm>
          <a:prstGeom prst="rect">
            <a:avLst/>
          </a:prstGeom>
          <a:solidFill>
            <a:srgbClr val="931136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+mj-cs"/>
              </a:rPr>
              <a:t>Autonomous Driving</a:t>
            </a:r>
            <a:endParaRPr lang="fa-IR" sz="16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A7FFCA-AED4-4F7F-A212-EF15094518ED}"/>
              </a:ext>
            </a:extLst>
          </p:cNvPr>
          <p:cNvSpPr txBox="1"/>
          <p:nvPr/>
        </p:nvSpPr>
        <p:spPr>
          <a:xfrm>
            <a:off x="196872" y="6311900"/>
            <a:ext cx="58436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1600" dirty="0" err="1">
                <a:cs typeface="B Nazanin" panose="00000700000000000000" pitchFamily="2" charset="-78"/>
              </a:rPr>
              <a:t>ماشین‏های</a:t>
            </a:r>
            <a:r>
              <a:rPr lang="fa-IR" sz="1600" dirty="0">
                <a:cs typeface="B Nazanin" panose="00000700000000000000" pitchFamily="2" charset="-78"/>
              </a:rPr>
              <a:t> </a:t>
            </a:r>
            <a:r>
              <a:rPr lang="fa-IR" sz="1600" dirty="0" err="1">
                <a:cs typeface="B Nazanin" panose="00000700000000000000" pitchFamily="2" charset="-78"/>
              </a:rPr>
              <a:t>خودران</a:t>
            </a:r>
            <a:endParaRPr lang="fa-IR" sz="1600" dirty="0">
              <a:cs typeface="B Nazanin" panose="00000700000000000000" pitchFamily="2" charset="-7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5D8FDB-B667-4D99-A890-E1297B78407D}"/>
              </a:ext>
            </a:extLst>
          </p:cNvPr>
          <p:cNvCxnSpPr>
            <a:cxnSpLocks/>
          </p:cNvCxnSpPr>
          <p:nvPr/>
        </p:nvCxnSpPr>
        <p:spPr>
          <a:xfrm flipH="1">
            <a:off x="8646695" y="1048763"/>
            <a:ext cx="3177444" cy="1861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5606FB-0437-48E8-A8AD-AD1C7400A500}"/>
              </a:ext>
            </a:extLst>
          </p:cNvPr>
          <p:cNvSpPr txBox="1"/>
          <p:nvPr/>
        </p:nvSpPr>
        <p:spPr>
          <a:xfrm>
            <a:off x="7616508" y="4763702"/>
            <a:ext cx="492094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https://blog.g2vp.com/the-state-of-computer-vision-f8c95401b462</a:t>
            </a:r>
          </a:p>
          <a:p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981B76-D147-40B1-B3B7-35EC41D9CD30}"/>
              </a:ext>
            </a:extLst>
          </p:cNvPr>
          <p:cNvSpPr txBox="1"/>
          <p:nvPr/>
        </p:nvSpPr>
        <p:spPr>
          <a:xfrm>
            <a:off x="160792" y="2860805"/>
            <a:ext cx="5843624" cy="380449"/>
          </a:xfrm>
          <a:prstGeom prst="rect">
            <a:avLst/>
          </a:prstGeom>
          <a:solidFill>
            <a:srgbClr val="931136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+mj-cs"/>
              </a:rPr>
              <a:t> Face Detection</a:t>
            </a:r>
            <a:endParaRPr lang="fa-IR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872AB5-BC8F-47A5-86DD-349F6A9F7F57}"/>
              </a:ext>
            </a:extLst>
          </p:cNvPr>
          <p:cNvSpPr txBox="1"/>
          <p:nvPr/>
        </p:nvSpPr>
        <p:spPr>
          <a:xfrm>
            <a:off x="2340348" y="3175012"/>
            <a:ext cx="155667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تشخیص چهره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C053A3-048F-41D3-BB67-9ABA5554C18E}"/>
              </a:ext>
            </a:extLst>
          </p:cNvPr>
          <p:cNvSpPr txBox="1"/>
          <p:nvPr/>
        </p:nvSpPr>
        <p:spPr>
          <a:xfrm>
            <a:off x="838200" y="6542401"/>
            <a:ext cx="6268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https://aitrends.com/wp-content/uploads/2017/07/7-7SensorFusion-2.png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0B79B-A5AB-439E-9053-697E28F00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2" y="133561"/>
            <a:ext cx="5843624" cy="27658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50F8D8-B58A-431B-AD14-5325AE1B33A6}"/>
              </a:ext>
            </a:extLst>
          </p:cNvPr>
          <p:cNvSpPr txBox="1"/>
          <p:nvPr/>
        </p:nvSpPr>
        <p:spPr>
          <a:xfrm>
            <a:off x="444828" y="3453449"/>
            <a:ext cx="5241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https://becominghuman.ai/face-detection-models-and-softwares-42b562a8e151</a:t>
            </a:r>
            <a:endParaRPr lang="fa-I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9C57FD79-0F3D-48BC-946A-73127182D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5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1420784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نمونه ای از پیش بینی ها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C59B81D-3FB8-495E-9B48-26F803502D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50" y="4185201"/>
            <a:ext cx="4432935" cy="2244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97A1B-2913-4447-BEF9-2077766416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62" y="1257300"/>
            <a:ext cx="4432935" cy="217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6C0E70-348F-4084-BA18-9FAB5AB7DB4C}"/>
              </a:ext>
            </a:extLst>
          </p:cNvPr>
          <p:cNvSpPr txBox="1"/>
          <p:nvPr/>
        </p:nvSpPr>
        <p:spPr>
          <a:xfrm>
            <a:off x="8058922" y="3371886"/>
            <a:ext cx="22926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یولو2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6CDAD-34C9-4B2F-88E0-D59B2BB298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95" y="1351722"/>
            <a:ext cx="4432935" cy="1986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82A71-9F83-4D89-98F8-8884AEAFE6B1}"/>
              </a:ext>
            </a:extLst>
          </p:cNvPr>
          <p:cNvSpPr txBox="1"/>
          <p:nvPr/>
        </p:nvSpPr>
        <p:spPr>
          <a:xfrm>
            <a:off x="2968488" y="3368160"/>
            <a:ext cx="11926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یولو1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3BFF9-CA7C-4C59-BF85-EAD1D70E2F5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61" y="4185202"/>
            <a:ext cx="4432935" cy="217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860E72-AA22-4A8A-A94D-8ACF372CE66C}"/>
              </a:ext>
            </a:extLst>
          </p:cNvPr>
          <p:cNvSpPr txBox="1"/>
          <p:nvPr/>
        </p:nvSpPr>
        <p:spPr>
          <a:xfrm>
            <a:off x="7560366" y="6309690"/>
            <a:ext cx="22926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یولو3 </a:t>
            </a:r>
            <a:r>
              <a:rPr lang="fa-IR" dirty="0" err="1">
                <a:cs typeface="B Nazanin" panose="00000700000000000000" pitchFamily="2" charset="-78"/>
              </a:rPr>
              <a:t>دارک</a:t>
            </a:r>
            <a:r>
              <a:rPr lang="fa-IR" dirty="0">
                <a:cs typeface="B Nazanin" panose="00000700000000000000" pitchFamily="2" charset="-78"/>
              </a:rPr>
              <a:t> نت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B68723-C47F-4EE4-A3B0-FE63CE6AC627}"/>
              </a:ext>
            </a:extLst>
          </p:cNvPr>
          <p:cNvSpPr txBox="1"/>
          <p:nvPr/>
        </p:nvSpPr>
        <p:spPr>
          <a:xfrm>
            <a:off x="2652034" y="6311756"/>
            <a:ext cx="22926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یولو3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5C32D-3765-4B5B-A184-5564C6DE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50</a:t>
            </a:fld>
            <a:endParaRPr lang="fa-IR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9DE75DC9-66C5-4093-AF75-C494B60CAFC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a-I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50</a:t>
            </a:fld>
            <a:r>
              <a:rPr lang="fa-IR" sz="140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  <a:endParaRPr lang="fa-IR" sz="1400" dirty="0">
              <a:solidFill>
                <a:schemeClr val="tx1"/>
              </a:solidFill>
              <a:cs typeface="B Nazanin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6051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نمونه ای از تشخیص چهره در ویدئو با یولو3(</a:t>
            </a:r>
            <a:r>
              <a:rPr lang="fa-IR" sz="2800" dirty="0" err="1">
                <a:cs typeface="B Nazanin" panose="00000700000000000000" pitchFamily="2" charset="-78"/>
              </a:rPr>
              <a:t>تیزر</a:t>
            </a:r>
            <a:r>
              <a:rPr lang="fa-IR" sz="2800" dirty="0">
                <a:cs typeface="B Nazanin" panose="00000700000000000000" pitchFamily="2" charset="-78"/>
              </a:rPr>
              <a:t> فیلم 23 نفر)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A21697-B4E4-4582-8E9A-B91FC08BE31A}"/>
              </a:ext>
            </a:extLst>
          </p:cNvPr>
          <p:cNvSpPr txBox="1"/>
          <p:nvPr/>
        </p:nvSpPr>
        <p:spPr>
          <a:xfrm>
            <a:off x="3886200" y="651944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dirty="0">
                <a:solidFill>
                  <a:schemeClr val="bg1">
                    <a:lumMod val="50000"/>
                  </a:schemeClr>
                </a:solidFill>
              </a:rPr>
              <a:t>https://www.aparat.com/v/IV6py?playlist=90553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8EB3F-E602-49E6-B7DA-35801B2BF08B}"/>
              </a:ext>
            </a:extLst>
          </p:cNvPr>
          <p:cNvSpPr txBox="1"/>
          <p:nvPr/>
        </p:nvSpPr>
        <p:spPr>
          <a:xfrm>
            <a:off x="10217426" y="6124074"/>
            <a:ext cx="702365" cy="4491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fa-IR" dirty="0"/>
          </a:p>
        </p:txBody>
      </p:sp>
      <p:pic>
        <p:nvPicPr>
          <p:cNvPr id="3" name="output_video_yolov3">
            <a:hlinkClick r:id="" action="ppaction://media"/>
            <a:extLst>
              <a:ext uri="{FF2B5EF4-FFF2-40B4-BE49-F238E27FC236}">
                <a16:creationId xmlns:a16="http://schemas.microsoft.com/office/drawing/2014/main" id="{174BBFB8-2F10-4B22-8258-11FA03B891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142" y="1239458"/>
            <a:ext cx="8668598" cy="48760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FC2766-007D-4BA2-9BE2-CA95E4E1284B}"/>
              </a:ext>
            </a:extLst>
          </p:cNvPr>
          <p:cNvSpPr/>
          <p:nvPr/>
        </p:nvSpPr>
        <p:spPr>
          <a:xfrm>
            <a:off x="1696279" y="5814636"/>
            <a:ext cx="2464905" cy="243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9AD49144-9AFE-42F2-ABD6-ED6D10B0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51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94982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کارهای آینده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F0782B-3A66-466B-A405-9CD910309DDC}"/>
              </a:ext>
            </a:extLst>
          </p:cNvPr>
          <p:cNvSpPr txBox="1"/>
          <p:nvPr/>
        </p:nvSpPr>
        <p:spPr>
          <a:xfrm>
            <a:off x="6523270" y="1630777"/>
            <a:ext cx="5300869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dirty="0">
                <a:cs typeface="B Nazanin" panose="00000700000000000000" pitchFamily="2" charset="-78"/>
              </a:rPr>
              <a:t>تغییرات در </a:t>
            </a:r>
            <a:r>
              <a:rPr lang="fa-IR" dirty="0" err="1">
                <a:cs typeface="B Nazanin" panose="00000700000000000000" pitchFamily="2" charset="-78"/>
              </a:rPr>
              <a:t>الگوریتم</a:t>
            </a:r>
            <a:r>
              <a:rPr lang="fa-IR" dirty="0">
                <a:cs typeface="B Nazanin" panose="00000700000000000000" pitchFamily="2" charset="-78"/>
              </a:rPr>
              <a:t> یولو3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1- استفاده از جعبه های لنگر مجموعه داده ی </a:t>
            </a:r>
            <a:r>
              <a:rPr lang="en-US" dirty="0">
                <a:cs typeface="B Nazanin" panose="00000700000000000000" pitchFamily="2" charset="-78"/>
              </a:rPr>
              <a:t>WIDER FACE</a:t>
            </a:r>
            <a:r>
              <a:rPr lang="fa-IR" dirty="0">
                <a:cs typeface="B Nazanin" panose="00000700000000000000" pitchFamily="2" charset="-78"/>
              </a:rPr>
              <a:t> با استفاده از </a:t>
            </a:r>
            <a:r>
              <a:rPr lang="fa-IR" dirty="0" err="1">
                <a:cs typeface="B Nazanin" panose="00000700000000000000" pitchFamily="2" charset="-78"/>
              </a:rPr>
              <a:t>الگوریتم</a:t>
            </a:r>
            <a:r>
              <a:rPr lang="fa-IR" dirty="0">
                <a:cs typeface="B Nazanin" panose="00000700000000000000" pitchFamily="2" charset="-78"/>
              </a:rPr>
              <a:t> </a:t>
            </a:r>
            <a:r>
              <a:rPr lang="en-US" dirty="0" err="1">
                <a:cs typeface="B Nazanin" panose="00000700000000000000" pitchFamily="2" charset="-78"/>
              </a:rPr>
              <a:t>kmeans</a:t>
            </a:r>
            <a:r>
              <a:rPr lang="fa-IR" dirty="0">
                <a:cs typeface="B Nazanin" panose="00000700000000000000" pitchFamily="2" charset="-78"/>
              </a:rPr>
              <a:t> 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2- استفاده از واحد </a:t>
            </a:r>
            <a:r>
              <a:rPr lang="en-US" dirty="0">
                <a:cs typeface="B Nazanin" panose="00000700000000000000" pitchFamily="2" charset="-78"/>
              </a:rPr>
              <a:t>inception</a:t>
            </a:r>
            <a:r>
              <a:rPr lang="fa-IR" dirty="0">
                <a:cs typeface="B Nazanin" panose="00000700000000000000" pitchFamily="2" charset="-78"/>
              </a:rPr>
              <a:t> در ابتدای شبکه</a:t>
            </a: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3- ترکیب چند مجموعه داده ی چهره برای آموزش</a:t>
            </a: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4- افزایش جعبه های لنگر </a:t>
            </a: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5- استفاده از </a:t>
            </a:r>
            <a:r>
              <a:rPr lang="fa-IR" dirty="0" err="1">
                <a:cs typeface="B Nazanin" panose="00000700000000000000" pitchFamily="2" charset="-78"/>
              </a:rPr>
              <a:t>بلاک</a:t>
            </a:r>
            <a:r>
              <a:rPr lang="fa-IR" dirty="0">
                <a:cs typeface="B Nazanin" panose="00000700000000000000" pitchFamily="2" charset="-78"/>
              </a:rPr>
              <a:t> </a:t>
            </a:r>
            <a:r>
              <a:rPr lang="fa-IR" dirty="0" err="1">
                <a:cs typeface="B Nazanin" panose="00000700000000000000" pitchFamily="2" charset="-78"/>
              </a:rPr>
              <a:t>چگال</a:t>
            </a:r>
            <a:r>
              <a:rPr lang="fa-IR" dirty="0">
                <a:cs typeface="B Nazanin" panose="00000700000000000000" pitchFamily="2" charset="-78"/>
              </a:rPr>
              <a:t> در این شبکه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A13E8EF-C3C1-4E7B-B05B-95A9EF30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52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06841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منابع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F0782B-3A66-466B-A405-9CD910309DDC}"/>
              </a:ext>
            </a:extLst>
          </p:cNvPr>
          <p:cNvSpPr txBox="1"/>
          <p:nvPr/>
        </p:nvSpPr>
        <p:spPr>
          <a:xfrm>
            <a:off x="417557" y="1240218"/>
            <a:ext cx="10936243" cy="55707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Shuo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Yang, Ping Luo, Chen Change Loy, and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Xiaoou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Tang. 2016. WIDER FACE: A face detection benchmark. 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Proc. IEEE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Comput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 Soc. Conf.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Comput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 Vis. Pattern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Recognit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2016-Decem, (2016), 5525–5533.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DOI:https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://doi.org/10.1109/CVPR.2016.596</a:t>
            </a:r>
          </a:p>
          <a:p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Jonathan Hui. 2018.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mAP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(mean Average Precision) for Object Detection. 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Medium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, https://medium.com/@jonathan_hui/map-mean-average-. Retrieved from https://jonathan-hui.medium.com/map-mean-average-precision-for-object-detection-45c121a31173</a:t>
            </a:r>
          </a:p>
          <a:p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Joseph Redmon, Santosh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Divvala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, Ross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Girshick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, and Ali Farhadi. 2016. You only look once: Unified, real-time object detection. 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Proc. IEEE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Comput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 Soc. Conf.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Comput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 Vis. Pattern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Recognit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2016-Decem, (2016), 779–788.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DOI:https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://doi.org/10.1109/CVPR.2016.91</a:t>
            </a:r>
          </a:p>
          <a:p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Joseph Redmon and Ali Farhadi. 2017. YOLO9000: Better, faster, stronger. 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Proc. - 30th IEEE Conf.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Comput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 Vis. Pattern Recognition, CVPR 2017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2017-Janua, (2017), 6517–6525.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DOI:https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://doi.org/10.1109/CVPR.2017.690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Joseph Redmon and Ali Farhadi. 2018. YOLOv3: An Incremental Improvement. (2018). Retrieved from http://arxiv.org/abs/1804.02767</a:t>
            </a:r>
          </a:p>
          <a:p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Shaoqing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Ren,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Kaiming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He, Ross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Girshick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, and Jian Sun. Faster R-CNN : Towards Real-Time Object Detection with Region Proposal Networks. 1–14.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endParaRPr lang="fa-IR" sz="16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7966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منابع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F0782B-3A66-466B-A405-9CD910309DDC}"/>
              </a:ext>
            </a:extLst>
          </p:cNvPr>
          <p:cNvSpPr txBox="1"/>
          <p:nvPr/>
        </p:nvSpPr>
        <p:spPr>
          <a:xfrm>
            <a:off x="417557" y="1239458"/>
            <a:ext cx="1093624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Wei Liu, Dragomir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Anguelov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, Dumitru Erhan, Christian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Szegedy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, Scott Reed, Cheng Yang Fu, and Alexander C. Berg. 2016. SSD: Single shot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multibox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detector. 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Lect. Notes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Comput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 Sci. (including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Subser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 Lect. Notes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Artif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Intell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. Lect. Notes Bioinformatics)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9905 LNCS, (2016), 21–37.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DOI:https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://doi.org/10.1007/978-3-319-46448-0_2</a:t>
            </a: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pPr marL="406400" marR="0" indent="-40640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Ross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Girshick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. Fast R-CNN. </a:t>
            </a:r>
          </a:p>
          <a:p>
            <a:pPr marL="406400" marR="0" indent="-40640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+mj-cs"/>
            </a:endParaRPr>
          </a:p>
          <a:p>
            <a:pPr marL="406400" marR="0" indent="-40640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Ross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Girshick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, Jeff Donahue, Trevor Darrell, and Jitendra Malik. 2014. Rich feature hierarchies for accurate object detection and semantic segmentation.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Proc. IEEE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Comput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. Soc. Conf.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Comput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. Vis. Pattern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Recognit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.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(2014), 580–587.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DOI:https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://doi.org/10.1109/CVPR.2014.81</a:t>
            </a: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endParaRPr lang="fa-IR" sz="1600" dirty="0">
              <a:latin typeface="Calibri" panose="020F0502020204030204" pitchFamily="34" charset="0"/>
              <a:cs typeface="+mj-cs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Christian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Szegedy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, Wei Liu,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Yangqing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Jia, Pierre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Sermanet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, Scott Reed, Dragomir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Anguelov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, Dumitru Erhan, Vincent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Vanhoucke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, and Andrew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Rabinovich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. 2015. Going deeper with convolutions.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Proc. IEEE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Comput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. Soc. Conf.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Comput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. Vis. Pattern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Recognit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.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07-12-June, (2015), 1–9.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DOI:https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://doi.org/10.1109/CVPR.2015.7298594</a:t>
            </a: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Karen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Simonyan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and Andrew Zisserman. 2015. Very deep convolutional networks for large-scale image recognition.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3rd Int. Conf. Learn. Represent. ICLR 2015 - Conf. Track Proc.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(2015), 1–14.</a:t>
            </a:r>
          </a:p>
          <a:p>
            <a:endParaRPr lang="en-US" sz="1600" dirty="0">
              <a:latin typeface="Times New Roman" panose="02020603050405020304" pitchFamily="18" charset="0"/>
              <a:cs typeface="+mj-cs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Karen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Simonyan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and Andrew Zisserman. 2015. Very deep convolutional networks for large-scale image recognition.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3rd Int. Conf. Learn. Represent. ICLR 2015 - Conf. Track Proc.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(2015), 1–14.</a:t>
            </a: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endParaRPr lang="en-US" sz="1600" dirty="0">
              <a:latin typeface="Calibri" panose="020F0502020204030204" pitchFamily="34" charset="0"/>
              <a:cs typeface="+mj-cs"/>
            </a:endParaRPr>
          </a:p>
          <a:p>
            <a:endParaRPr lang="fa-IR" sz="16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1508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منابع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F0782B-3A66-466B-A405-9CD910309DDC}"/>
              </a:ext>
            </a:extLst>
          </p:cNvPr>
          <p:cNvSpPr txBox="1"/>
          <p:nvPr/>
        </p:nvSpPr>
        <p:spPr>
          <a:xfrm>
            <a:off x="417557" y="1239458"/>
            <a:ext cx="10936243" cy="65430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John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Duchi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Hazan, and Yoram Singer. 2011. Adaptive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subgradient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methods for online learning and stochastic optimization.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Mach. Learn. Res.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12, 7 (2011).</a:t>
            </a:r>
          </a:p>
          <a:p>
            <a:endParaRPr lang="en-US" dirty="0">
              <a:latin typeface="Times New Roman" panose="02020603050405020304" pitchFamily="18" charset="0"/>
              <a:cs typeface="+mj-cs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Diederik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Kingma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Jimmy Ba. 2014. Adam: A method for stochastic optimization.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arXiv1412.6980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(2014).</a:t>
            </a:r>
          </a:p>
          <a:p>
            <a:endParaRPr lang="en-US" dirty="0">
              <a:latin typeface="Times New Roman" panose="02020603050405020304" pitchFamily="18" charset="0"/>
              <a:cs typeface="+mj-cs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Ning Qian. 1999. On the momentum term in gradient descent learning algorithms.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12, 1 (1999), 145–151.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://doi.org/10.1016/S0893-6080(98)00116-6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Hamid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Rezatofighi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Nathan Tsoi,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Junyoung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Gwak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Amir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Sadeghian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Ian Reid, and Silvio Savarese. 2019. Generalized intersection over union: A metric and a loss for bounding box regression.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Proc. IEEE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Soc. Conf.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Vis. Pattern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Recognit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2019-June, (2019), 658–666.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://doi.org/10.1109/CVPR.2019.00075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700000000000000" pitchFamily="2" charset="-78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Zhaohui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Zheng, Ping Wang, Wei Liu,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Jinze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Rongguang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Ye,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Dongwei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Ren. 2020. Distance-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Loss: Faster and Better Learning for Bounding Box Regression.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Proc. AAAI Conf.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Artif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34, 07 (2020), 12993–13000.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://doi.org/10.1609/aaai.v34i07.6999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Weijun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Chen,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Hongbo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Huang, Shuai Peng, Changsheng Zhou,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Cuiping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Zhang. 2020. YOLO-face: a real-time face detector.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Vis.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(2020).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://doi.org/10.1007/s00371-020-01831-7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700000000000000" pitchFamily="2" charset="-78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700000000000000" pitchFamily="2" charset="-78"/>
            </a:endParaRPr>
          </a:p>
          <a:p>
            <a:endParaRPr lang="en-US" sz="1600" dirty="0">
              <a:latin typeface="Times New Roman" panose="02020603050405020304" pitchFamily="18" charset="0"/>
              <a:cs typeface="+mj-cs"/>
            </a:endParaRPr>
          </a:p>
          <a:p>
            <a:endParaRPr lang="fa-IR" sz="16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57285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262" y="3037681"/>
            <a:ext cx="7795476" cy="782638"/>
          </a:xfrm>
        </p:spPr>
        <p:txBody>
          <a:bodyPr>
            <a:noAutofit/>
          </a:bodyPr>
          <a:lstStyle/>
          <a:p>
            <a:pPr algn="ctr" rtl="1"/>
            <a:r>
              <a:rPr lang="fa-IR" sz="3200" dirty="0" err="1">
                <a:cs typeface="B Nazanin" panose="00000700000000000000" pitchFamily="2" charset="-78"/>
              </a:rPr>
              <a:t>باتشکر</a:t>
            </a:r>
            <a:r>
              <a:rPr lang="fa-IR" sz="3200" dirty="0">
                <a:cs typeface="B Nazanin" panose="00000700000000000000" pitchFamily="2" charset="-78"/>
              </a:rPr>
              <a:t> از توجه همگی </a:t>
            </a:r>
            <a:r>
              <a:rPr lang="fa-IR" sz="3200" dirty="0" err="1">
                <a:cs typeface="B Nazanin" panose="00000700000000000000" pitchFamily="2" charset="-78"/>
              </a:rPr>
              <a:t>بزرگواران</a:t>
            </a:r>
            <a:br>
              <a:rPr lang="fa-IR" sz="3200" dirty="0">
                <a:cs typeface="B Nazanin" panose="00000700000000000000" pitchFamily="2" charset="-78"/>
              </a:rPr>
            </a:br>
            <a:endParaRPr lang="ru-RU" sz="3200" dirty="0">
              <a:cs typeface="B Nazanin" panose="000007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65F674-F078-422A-B22D-6C4F918C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00E1-C06B-4D3B-B6C7-2D1877364C58}" type="slidenum">
              <a:rPr lang="fa-IR" smtClean="0"/>
              <a:t>56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89730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DA2380-74C7-4FC6-AED3-899A228DE8D7}"/>
              </a:ext>
            </a:extLst>
          </p:cNvPr>
          <p:cNvSpPr txBox="1"/>
          <p:nvPr/>
        </p:nvSpPr>
        <p:spPr>
          <a:xfrm>
            <a:off x="6833937" y="1316366"/>
            <a:ext cx="49902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400" dirty="0">
                <a:cs typeface="B Nazanin" panose="00000700000000000000" pitchFamily="2" charset="-78"/>
              </a:rPr>
              <a:t>تفسیر خروجی شبکه ی </a:t>
            </a:r>
            <a:r>
              <a:rPr lang="fa-IR" sz="2400" dirty="0" err="1">
                <a:cs typeface="B Nazanin" panose="00000700000000000000" pitchFamily="2" charset="-78"/>
              </a:rPr>
              <a:t>یولو</a:t>
            </a:r>
            <a:endParaRPr lang="fa-IR" sz="2400" dirty="0">
              <a:cs typeface="B Nazanin" panose="00000700000000000000" pitchFamily="2" charset="-78"/>
            </a:endParaRPr>
          </a:p>
        </p:txBody>
      </p:sp>
      <p:pic>
        <p:nvPicPr>
          <p:cNvPr id="26" name="Picture Placeholder 37">
            <a:extLst>
              <a:ext uri="{FF2B5EF4-FFF2-40B4-BE49-F238E27FC236}">
                <a16:creationId xmlns:a16="http://schemas.microsoft.com/office/drawing/2014/main" id="{CE4EC006-A26E-4C2D-BB00-C6D5C928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65" r="29265"/>
          <a:stretch>
            <a:fillRect/>
          </a:stretch>
        </p:blipFill>
        <p:spPr>
          <a:xfrm>
            <a:off x="1550989" y="3226594"/>
            <a:ext cx="1700212" cy="2598738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F8035F-DB64-44F8-917D-45335F10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90" y="1689029"/>
            <a:ext cx="6701917" cy="42479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E4F9985-680E-4E85-9F23-2F1EDF0296BB}"/>
              </a:ext>
            </a:extLst>
          </p:cNvPr>
          <p:cNvSpPr txBox="1"/>
          <p:nvPr/>
        </p:nvSpPr>
        <p:spPr>
          <a:xfrm>
            <a:off x="3285642" y="1274028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</a:t>
            </a:r>
            <a:endParaRPr lang="fa-I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6DC49B-ACCC-4382-B580-DEE25FA63816}"/>
              </a:ext>
            </a:extLst>
          </p:cNvPr>
          <p:cNvSpPr txBox="1"/>
          <p:nvPr/>
        </p:nvSpPr>
        <p:spPr>
          <a:xfrm>
            <a:off x="2508896" y="1290738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4</a:t>
            </a:r>
            <a:endParaRPr lang="fa-I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10BBCC-6256-4324-AB0A-485CCEA2D9F4}"/>
              </a:ext>
            </a:extLst>
          </p:cNvPr>
          <p:cNvSpPr txBox="1"/>
          <p:nvPr/>
        </p:nvSpPr>
        <p:spPr>
          <a:xfrm>
            <a:off x="1633157" y="1274028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</a:t>
            </a:r>
            <a:endParaRPr lang="fa-I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8FD520-58AB-4E2D-B316-14E0530105E6}"/>
              </a:ext>
            </a:extLst>
          </p:cNvPr>
          <p:cNvSpPr txBox="1"/>
          <p:nvPr/>
        </p:nvSpPr>
        <p:spPr>
          <a:xfrm>
            <a:off x="757418" y="1274028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</a:t>
            </a:r>
            <a:endParaRPr lang="fa-I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B619C4-A302-4E84-A2BA-1EA66FEF711D}"/>
              </a:ext>
            </a:extLst>
          </p:cNvPr>
          <p:cNvSpPr txBox="1"/>
          <p:nvPr/>
        </p:nvSpPr>
        <p:spPr>
          <a:xfrm>
            <a:off x="4127583" y="1274028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6</a:t>
            </a:r>
            <a:endParaRPr lang="fa-I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F20F49-AF15-4993-BB9B-E2B181B72178}"/>
              </a:ext>
            </a:extLst>
          </p:cNvPr>
          <p:cNvSpPr txBox="1"/>
          <p:nvPr/>
        </p:nvSpPr>
        <p:spPr>
          <a:xfrm>
            <a:off x="5002846" y="1274646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7</a:t>
            </a:r>
            <a:endParaRPr lang="fa-I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DBE582-9AA6-494F-9D97-8CEEB19A155C}"/>
              </a:ext>
            </a:extLst>
          </p:cNvPr>
          <p:cNvSpPr txBox="1"/>
          <p:nvPr/>
        </p:nvSpPr>
        <p:spPr>
          <a:xfrm>
            <a:off x="5810989" y="1274028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8</a:t>
            </a:r>
            <a:endParaRPr lang="fa-I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CED650-9753-454C-AA2E-F81F64440435}"/>
              </a:ext>
            </a:extLst>
          </p:cNvPr>
          <p:cNvSpPr txBox="1"/>
          <p:nvPr/>
        </p:nvSpPr>
        <p:spPr>
          <a:xfrm>
            <a:off x="6672604" y="1274028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9</a:t>
            </a:r>
            <a:endParaRPr lang="fa-I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EA77C2-040F-4BE3-B37F-095159B2CD2F}"/>
              </a:ext>
            </a:extLst>
          </p:cNvPr>
          <p:cNvSpPr txBox="1"/>
          <p:nvPr/>
        </p:nvSpPr>
        <p:spPr>
          <a:xfrm>
            <a:off x="241836" y="1861446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</a:t>
            </a:r>
            <a:endParaRPr lang="fa-I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D39D72-AD68-4CED-BD7E-B46E43459A6D}"/>
              </a:ext>
            </a:extLst>
          </p:cNvPr>
          <p:cNvSpPr txBox="1"/>
          <p:nvPr/>
        </p:nvSpPr>
        <p:spPr>
          <a:xfrm>
            <a:off x="237030" y="2749263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</a:t>
            </a:r>
            <a:endParaRPr lang="fa-I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E5F002-6CA8-4328-835D-DE6575EA9DBA}"/>
              </a:ext>
            </a:extLst>
          </p:cNvPr>
          <p:cNvSpPr txBox="1"/>
          <p:nvPr/>
        </p:nvSpPr>
        <p:spPr>
          <a:xfrm>
            <a:off x="237030" y="3507681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4</a:t>
            </a:r>
            <a:endParaRPr lang="fa-I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D35F21-8A25-4486-A6B3-1F13BCFDD1C3}"/>
              </a:ext>
            </a:extLst>
          </p:cNvPr>
          <p:cNvSpPr txBox="1"/>
          <p:nvPr/>
        </p:nvSpPr>
        <p:spPr>
          <a:xfrm>
            <a:off x="241521" y="4356004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</a:t>
            </a:r>
            <a:endParaRPr lang="fa-I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B29CAA-A451-402A-991C-1A651FB3BCB0}"/>
              </a:ext>
            </a:extLst>
          </p:cNvPr>
          <p:cNvSpPr txBox="1"/>
          <p:nvPr/>
        </p:nvSpPr>
        <p:spPr>
          <a:xfrm>
            <a:off x="202902" y="5209347"/>
            <a:ext cx="515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6</a:t>
            </a:r>
            <a:endParaRPr lang="fa-I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B1263C-D39F-4527-9A5D-277E5CA6BC08}"/>
              </a:ext>
            </a:extLst>
          </p:cNvPr>
          <p:cNvSpPr/>
          <p:nvPr/>
        </p:nvSpPr>
        <p:spPr>
          <a:xfrm>
            <a:off x="4890053" y="3118595"/>
            <a:ext cx="1205948" cy="1049594"/>
          </a:xfrm>
          <a:prstGeom prst="rect">
            <a:avLst/>
          </a:prstGeom>
          <a:noFill/>
          <a:ln w="28575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656826-8599-4CC8-B728-36B2CD84EBF6}"/>
              </a:ext>
            </a:extLst>
          </p:cNvPr>
          <p:cNvSpPr/>
          <p:nvPr/>
        </p:nvSpPr>
        <p:spPr>
          <a:xfrm>
            <a:off x="5438218" y="3612137"/>
            <a:ext cx="80210" cy="80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F0A9A-EDB1-4F1D-BBEF-319410B27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61" y="3203356"/>
            <a:ext cx="4666667" cy="30190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58B7D8-EBEB-481C-A79F-87EF9B19193F}"/>
              </a:ext>
            </a:extLst>
          </p:cNvPr>
          <p:cNvSpPr/>
          <p:nvPr/>
        </p:nvSpPr>
        <p:spPr>
          <a:xfrm>
            <a:off x="4743172" y="3336860"/>
            <a:ext cx="824714" cy="848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A3678B-28EA-4BCA-824B-709C61DECEB2}"/>
              </a:ext>
            </a:extLst>
          </p:cNvPr>
          <p:cNvSpPr txBox="1"/>
          <p:nvPr/>
        </p:nvSpPr>
        <p:spPr>
          <a:xfrm>
            <a:off x="8058922" y="2223273"/>
            <a:ext cx="378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ctr" rtl="1" fontAlgn="ctr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effectLst/>
              </a:rPr>
              <a:t>S × S × (B × 5 + C)</a:t>
            </a: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47F8AA-9A64-4CBF-A4FF-53EE861530F2}"/>
              </a:ext>
            </a:extLst>
          </p:cNvPr>
          <p:cNvSpPr/>
          <p:nvPr/>
        </p:nvSpPr>
        <p:spPr>
          <a:xfrm>
            <a:off x="8550442" y="2749263"/>
            <a:ext cx="3128211" cy="2336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91FFC7B3-D25C-412B-9A85-FBD50AA2F947}"/>
              </a:ext>
            </a:extLst>
          </p:cNvPr>
          <p:cNvSpPr/>
          <p:nvPr/>
        </p:nvSpPr>
        <p:spPr>
          <a:xfrm>
            <a:off x="4083706" y="3507681"/>
            <a:ext cx="4830022" cy="3521140"/>
          </a:xfrm>
          <a:prstGeom prst="arc">
            <a:avLst>
              <a:gd name="adj1" fmla="val 14558432"/>
              <a:gd name="adj2" fmla="val 0"/>
            </a:avLst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6B3FCF08-3745-480A-8D67-4D78998C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57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1140371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err="1">
                <a:cs typeface="B Nazanin" panose="00000700000000000000" pitchFamily="2" charset="-78"/>
              </a:rPr>
              <a:t>الگوریتم</a:t>
            </a:r>
            <a:r>
              <a:rPr lang="fa-IR" sz="2800" dirty="0">
                <a:cs typeface="B Nazanin" panose="00000700000000000000" pitchFamily="2" charset="-78"/>
              </a:rPr>
              <a:t> های </a:t>
            </a:r>
            <a:r>
              <a:rPr lang="fa-IR" sz="2800" dirty="0" err="1">
                <a:cs typeface="B Nazanin" panose="00000700000000000000" pitchFamily="2" charset="-78"/>
              </a:rPr>
              <a:t>یولو</a:t>
            </a:r>
            <a:r>
              <a:rPr lang="fa-IR" sz="2800" dirty="0"/>
              <a:t>(</a:t>
            </a:r>
            <a:r>
              <a:rPr lang="en-US" sz="2800" dirty="0"/>
              <a:t>YOLO you only look once</a:t>
            </a:r>
            <a:r>
              <a:rPr lang="fa-IR" sz="2800" dirty="0"/>
              <a:t>)</a:t>
            </a:r>
            <a:endParaRPr lang="ru-RU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89B7D-226B-4573-BD18-86B3316E75BA}"/>
              </a:ext>
            </a:extLst>
          </p:cNvPr>
          <p:cNvSpPr/>
          <p:nvPr/>
        </p:nvSpPr>
        <p:spPr>
          <a:xfrm>
            <a:off x="0" y="848139"/>
            <a:ext cx="2464905" cy="782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9B9122-05DE-4567-A12A-ED5C7553C33B}"/>
              </a:ext>
            </a:extLst>
          </p:cNvPr>
          <p:cNvSpPr txBox="1"/>
          <p:nvPr/>
        </p:nvSpPr>
        <p:spPr>
          <a:xfrm>
            <a:off x="9514076" y="1316365"/>
            <a:ext cx="23100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>
                <a:cs typeface="B Nazanin" panose="00000700000000000000" pitchFamily="2" charset="-78"/>
              </a:rPr>
              <a:t>معماری یولو3-2018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8EEE82-F382-44CC-A0B4-2A589D3656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79971"/>
            <a:ext cx="4188643" cy="5528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5652A-35E0-49FB-B44B-96DE65BC1C47}"/>
              </a:ext>
            </a:extLst>
          </p:cNvPr>
          <p:cNvSpPr txBox="1"/>
          <p:nvPr/>
        </p:nvSpPr>
        <p:spPr>
          <a:xfrm>
            <a:off x="1700068" y="6404815"/>
            <a:ext cx="24649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err="1">
                <a:cs typeface="B Nazanin" panose="00000700000000000000" pitchFamily="2" charset="-78"/>
              </a:rPr>
              <a:t>دارک</a:t>
            </a:r>
            <a:r>
              <a:rPr lang="fa-IR" dirty="0">
                <a:cs typeface="B Nazanin" panose="00000700000000000000" pitchFamily="2" charset="-78"/>
              </a:rPr>
              <a:t> نت53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667D9-5CD7-4C0B-92F2-92A81CA9863F}"/>
              </a:ext>
            </a:extLst>
          </p:cNvPr>
          <p:cNvSpPr txBox="1"/>
          <p:nvPr/>
        </p:nvSpPr>
        <p:spPr>
          <a:xfrm>
            <a:off x="9495868" y="2058193"/>
            <a:ext cx="231006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اتصالات پرش</a:t>
            </a:r>
            <a:endParaRPr lang="en-US" dirty="0">
              <a:cs typeface="B Nazanin" panose="00000700000000000000" pitchFamily="2" charset="-78"/>
            </a:endParaRPr>
          </a:p>
          <a:p>
            <a:pPr algn="r" rtl="1"/>
            <a:endParaRPr lang="en-US" dirty="0">
              <a:cs typeface="B Nazanin" panose="00000700000000000000" pitchFamily="2" charset="-78"/>
            </a:endParaRPr>
          </a:p>
          <a:p>
            <a:pPr algn="r" rtl="1"/>
            <a:r>
              <a:rPr lang="fa-IR" dirty="0">
                <a:cs typeface="B Nazanin" panose="00000700000000000000" pitchFamily="2" charset="-78"/>
              </a:rPr>
              <a:t>نمونه برداری افزایشی</a:t>
            </a:r>
          </a:p>
          <a:p>
            <a:pPr algn="r" rtl="1"/>
            <a:endParaRPr lang="fa-IR" dirty="0">
              <a:cs typeface="B Nazanin" panose="00000700000000000000" pitchFamily="2" charset="-78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0116B1-EA68-4748-A1B9-BC3B7B3F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58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59</a:t>
            </a:r>
          </a:p>
        </p:txBody>
      </p:sp>
    </p:spTree>
    <p:extLst>
      <p:ext uri="{BB962C8B-B14F-4D97-AF65-F5344CB8AC3E}">
        <p14:creationId xmlns:p14="http://schemas.microsoft.com/office/powerpoint/2010/main" val="4258987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BD421-297E-46CE-9266-8E3A8B7C3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160459"/>
              </p:ext>
            </p:extLst>
          </p:nvPr>
        </p:nvGraphicFramePr>
        <p:xfrm>
          <a:off x="6550101" y="1915223"/>
          <a:ext cx="4391941" cy="3346464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374701">
                  <a:extLst>
                    <a:ext uri="{9D8B030D-6E8A-4147-A177-3AD203B41FA5}">
                      <a16:colId xmlns:a16="http://schemas.microsoft.com/office/drawing/2014/main" val="18508468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53283285"/>
                    </a:ext>
                  </a:extLst>
                </a:gridCol>
                <a:gridCol w="1122947">
                  <a:extLst>
                    <a:ext uri="{9D8B030D-6E8A-4147-A177-3AD203B41FA5}">
                      <a16:colId xmlns:a16="http://schemas.microsoft.com/office/drawing/2014/main" val="3128295087"/>
                    </a:ext>
                  </a:extLst>
                </a:gridCol>
                <a:gridCol w="979893">
                  <a:extLst>
                    <a:ext uri="{9D8B030D-6E8A-4147-A177-3AD203B41FA5}">
                      <a16:colId xmlns:a16="http://schemas.microsoft.com/office/drawing/2014/main" val="1930930494"/>
                    </a:ext>
                  </a:extLst>
                </a:gridCol>
              </a:tblGrid>
              <a:tr h="459007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تعداد تکرار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آسان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متوسط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دشوار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47799"/>
                  </a:ext>
                </a:extLst>
              </a:tr>
              <a:tr h="352782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2000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14/85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8/44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5/29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799772077"/>
                  </a:ext>
                </a:extLst>
              </a:tr>
              <a:tr h="417983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3000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16/14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9/39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5/75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519968066"/>
                  </a:ext>
                </a:extLst>
              </a:tr>
              <a:tr h="352782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4500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16/97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9/95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6/01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965178226"/>
                  </a:ext>
                </a:extLst>
              </a:tr>
              <a:tr h="352782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6000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17/85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10/52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6/37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77980077"/>
                  </a:ext>
                </a:extLst>
              </a:tr>
              <a:tr h="352782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7000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18/03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10/73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6/50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55381496"/>
                  </a:ext>
                </a:extLst>
              </a:tr>
              <a:tr h="352782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8000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18/15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10/99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6/59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751389102"/>
                  </a:ext>
                </a:extLst>
              </a:tr>
              <a:tr h="352782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8500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18/43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11/09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6/61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779418511"/>
                  </a:ext>
                </a:extLst>
              </a:tr>
              <a:tr h="352782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9500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18/75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11/21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6/64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4375163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137190-E640-439A-990A-497544FB1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585239"/>
              </p:ext>
            </p:extLst>
          </p:nvPr>
        </p:nvGraphicFramePr>
        <p:xfrm>
          <a:off x="1249958" y="2391512"/>
          <a:ext cx="4391943" cy="2870175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358659">
                  <a:extLst>
                    <a:ext uri="{9D8B030D-6E8A-4147-A177-3AD203B41FA5}">
                      <a16:colId xmlns:a16="http://schemas.microsoft.com/office/drawing/2014/main" val="2512731625"/>
                    </a:ext>
                  </a:extLst>
                </a:gridCol>
                <a:gridCol w="946484">
                  <a:extLst>
                    <a:ext uri="{9D8B030D-6E8A-4147-A177-3AD203B41FA5}">
                      <a16:colId xmlns:a16="http://schemas.microsoft.com/office/drawing/2014/main" val="361253561"/>
                    </a:ext>
                  </a:extLst>
                </a:gridCol>
                <a:gridCol w="1122947">
                  <a:extLst>
                    <a:ext uri="{9D8B030D-6E8A-4147-A177-3AD203B41FA5}">
                      <a16:colId xmlns:a16="http://schemas.microsoft.com/office/drawing/2014/main" val="2240460795"/>
                    </a:ext>
                  </a:extLst>
                </a:gridCol>
                <a:gridCol w="963853">
                  <a:extLst>
                    <a:ext uri="{9D8B030D-6E8A-4147-A177-3AD203B41FA5}">
                      <a16:colId xmlns:a16="http://schemas.microsoft.com/office/drawing/2014/main" val="2050191400"/>
                    </a:ext>
                  </a:extLst>
                </a:gridCol>
              </a:tblGrid>
              <a:tr h="475050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تعداد تکرار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آسان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متوسط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دشوار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12447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2000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36/41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22/09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16/44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131419072"/>
                  </a:ext>
                </a:extLst>
              </a:tr>
              <a:tr h="399672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2500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>
                        <a:lnSpc>
                          <a:spcPts val="14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38/72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23/98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18/18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466884425"/>
                  </a:ext>
                </a:extLst>
              </a:tr>
              <a:tr h="377667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3000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>
                        <a:lnSpc>
                          <a:spcPts val="14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39/24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24/24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18/03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433053187"/>
                  </a:ext>
                </a:extLst>
              </a:tr>
              <a:tr h="391913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4000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>
                        <a:lnSpc>
                          <a:spcPts val="14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39/91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24/79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18/95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4034888564"/>
                  </a:ext>
                </a:extLst>
              </a:tr>
              <a:tr h="388033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5000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>
                        <a:lnSpc>
                          <a:spcPts val="14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41/72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26/16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19/74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969300288"/>
                  </a:ext>
                </a:extLst>
              </a:tr>
              <a:tr h="384153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6000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>
                        <a:lnSpc>
                          <a:spcPts val="14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42/49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26/71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20/37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8795597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008DE17-06A7-42DC-AC95-F3A2D200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نتایج آموزش شبکه ها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175BDC-33E6-4314-8D8E-0C460B6A1DA1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F4FD1E-3914-4919-BC47-8E826D0A9F29}"/>
              </a:ext>
            </a:extLst>
          </p:cNvPr>
          <p:cNvSpPr txBox="1"/>
          <p:nvPr/>
        </p:nvSpPr>
        <p:spPr>
          <a:xfrm>
            <a:off x="7156174" y="5459896"/>
            <a:ext cx="30347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یولو1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790A0-8528-45A1-A5E6-8E95C049F9F5}"/>
              </a:ext>
            </a:extLst>
          </p:cNvPr>
          <p:cNvSpPr txBox="1"/>
          <p:nvPr/>
        </p:nvSpPr>
        <p:spPr>
          <a:xfrm>
            <a:off x="1729409" y="5427630"/>
            <a:ext cx="30347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یولو2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C10DB2C-7FDC-491C-8E88-987109A6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59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59</a:t>
            </a:r>
          </a:p>
        </p:txBody>
      </p:sp>
    </p:spTree>
    <p:extLst>
      <p:ext uri="{BB962C8B-B14F-4D97-AF65-F5344CB8AC3E}">
        <p14:creationId xmlns:p14="http://schemas.microsoft.com/office/powerpoint/2010/main" val="245888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 fontScale="90000"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شبکه های عصبی مصنوعی و یادگیری عمیق</a:t>
            </a:r>
            <a:endParaRPr lang="ru-RU" sz="2800" dirty="0">
              <a:cs typeface="B Nazanin" panose="00000700000000000000" pitchFamily="2" charset="-7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6AD69B-30F1-4170-A296-7F030C58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97" y="1269264"/>
            <a:ext cx="8579856" cy="50267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4C281D-3F9B-49E4-8865-BDDA21E1222F}"/>
              </a:ext>
            </a:extLst>
          </p:cNvPr>
          <p:cNvSpPr txBox="1"/>
          <p:nvPr/>
        </p:nvSpPr>
        <p:spPr>
          <a:xfrm>
            <a:off x="1627867" y="2361395"/>
            <a:ext cx="956849" cy="378298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/>
            <a:r>
              <a:rPr lang="fa-IR" dirty="0">
                <a:cs typeface="B Nazanin" panose="00000700000000000000" pitchFamily="2" charset="-78"/>
              </a:rPr>
              <a:t>ورودی1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CD4482-FA04-459A-9734-8003B4C1868F}"/>
              </a:ext>
            </a:extLst>
          </p:cNvPr>
          <p:cNvSpPr txBox="1"/>
          <p:nvPr/>
        </p:nvSpPr>
        <p:spPr>
          <a:xfrm>
            <a:off x="1657352" y="3249543"/>
            <a:ext cx="956849" cy="378298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/>
            <a:r>
              <a:rPr lang="fa-IR" dirty="0">
                <a:cs typeface="B Nazanin" panose="00000700000000000000" pitchFamily="2" charset="-78"/>
              </a:rPr>
              <a:t>ورودی2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593390-BDA4-4057-8616-8175CEA1AA02}"/>
              </a:ext>
            </a:extLst>
          </p:cNvPr>
          <p:cNvSpPr txBox="1"/>
          <p:nvPr/>
        </p:nvSpPr>
        <p:spPr>
          <a:xfrm>
            <a:off x="1255437" y="4797028"/>
            <a:ext cx="13587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cs typeface="B Nazanin" panose="00000700000000000000" pitchFamily="2" charset="-78"/>
              </a:rPr>
              <a:t>ورودی </a:t>
            </a:r>
            <a:r>
              <a:rPr lang="en-US" dirty="0">
                <a:cs typeface="B Nazanin" panose="00000700000000000000" pitchFamily="2" charset="-78"/>
              </a:rPr>
              <a:t>n</a:t>
            </a:r>
            <a:r>
              <a:rPr lang="fa-IR" dirty="0">
                <a:cs typeface="B Nazanin" panose="00000700000000000000" pitchFamily="2" charset="-78"/>
              </a:rPr>
              <a:t>ام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B2CD70-3AE8-498E-8AC1-20A39715C855}"/>
              </a:ext>
            </a:extLst>
          </p:cNvPr>
          <p:cNvSpPr txBox="1"/>
          <p:nvPr/>
        </p:nvSpPr>
        <p:spPr>
          <a:xfrm>
            <a:off x="2135776" y="1187922"/>
            <a:ext cx="14842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لایه ی ورودی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8EB30-42F0-43B7-9071-FFCB60F7580A}"/>
              </a:ext>
            </a:extLst>
          </p:cNvPr>
          <p:cNvSpPr txBox="1"/>
          <p:nvPr/>
        </p:nvSpPr>
        <p:spPr>
          <a:xfrm>
            <a:off x="5140183" y="1189870"/>
            <a:ext cx="17136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لایه های مخفی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B08B0-E042-417A-8A8C-ED22A84AA308}"/>
              </a:ext>
            </a:extLst>
          </p:cNvPr>
          <p:cNvSpPr txBox="1"/>
          <p:nvPr/>
        </p:nvSpPr>
        <p:spPr>
          <a:xfrm>
            <a:off x="8181141" y="1269264"/>
            <a:ext cx="17136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لایه ی خروجی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891D97-BF6E-4612-860F-F3149265C276}"/>
              </a:ext>
            </a:extLst>
          </p:cNvPr>
          <p:cNvSpPr txBox="1"/>
          <p:nvPr/>
        </p:nvSpPr>
        <p:spPr>
          <a:xfrm>
            <a:off x="9104785" y="2808465"/>
            <a:ext cx="9568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خروجی1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727132-C41B-4765-BB94-75FEAAC67D9B}"/>
              </a:ext>
            </a:extLst>
          </p:cNvPr>
          <p:cNvSpPr txBox="1"/>
          <p:nvPr/>
        </p:nvSpPr>
        <p:spPr>
          <a:xfrm>
            <a:off x="9104785" y="4238763"/>
            <a:ext cx="11821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fa-IR" dirty="0">
                <a:cs typeface="B Nazanin" panose="00000700000000000000" pitchFamily="2" charset="-78"/>
              </a:rPr>
              <a:t>خروجی</a:t>
            </a:r>
            <a:r>
              <a:rPr lang="en-US" dirty="0">
                <a:cs typeface="B Nazanin" panose="00000700000000000000" pitchFamily="2" charset="-78"/>
              </a:rPr>
              <a:t>m</a:t>
            </a:r>
            <a:r>
              <a:rPr lang="fa-IR" dirty="0">
                <a:cs typeface="B Nazanin" panose="00000700000000000000" pitchFamily="2" charset="-78"/>
              </a:rPr>
              <a:t>ام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BD1749-8702-4704-97F8-4C4D8CB9D5E4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9F8A18-9F7A-4E55-A984-367E5760E7D9}"/>
              </a:ext>
            </a:extLst>
          </p:cNvPr>
          <p:cNvSpPr txBox="1"/>
          <p:nvPr/>
        </p:nvSpPr>
        <p:spPr>
          <a:xfrm>
            <a:off x="2078126" y="6375444"/>
            <a:ext cx="868017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Facundo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Juan M. Gimenez, and Víctor D.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Fachinotti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2018. Prediction of wind pressure coefficients on building surfaces using artificial neural networks.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Energy Build.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158, November (2018), 1429–1441.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://doi.org/10.1016/j.enbuild.2017.11.045</a:t>
            </a:r>
            <a:endParaRPr lang="fa-I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866A64E2-2CC5-4469-9941-F804B9FF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6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3519783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008DE17-06A7-42DC-AC95-F3A2D200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41" y="284737"/>
            <a:ext cx="5317318" cy="782638"/>
          </a:xfrm>
        </p:spPr>
        <p:txBody>
          <a:bodyPr>
            <a:normAutofit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نتایج آموزش شبکه ها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175BDC-33E6-4314-8D8E-0C460B6A1DA1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B1EC12-EFF4-4A1A-A325-73ED2E3BB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079458"/>
              </p:ext>
            </p:extLst>
          </p:nvPr>
        </p:nvGraphicFramePr>
        <p:xfrm>
          <a:off x="7841860" y="1535160"/>
          <a:ext cx="4114799" cy="4397510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163316">
                  <a:extLst>
                    <a:ext uri="{9D8B030D-6E8A-4147-A177-3AD203B41FA5}">
                      <a16:colId xmlns:a16="http://schemas.microsoft.com/office/drawing/2014/main" val="222915203"/>
                    </a:ext>
                  </a:extLst>
                </a:gridCol>
                <a:gridCol w="1010703">
                  <a:extLst>
                    <a:ext uri="{9D8B030D-6E8A-4147-A177-3AD203B41FA5}">
                      <a16:colId xmlns:a16="http://schemas.microsoft.com/office/drawing/2014/main" val="3628973067"/>
                    </a:ext>
                  </a:extLst>
                </a:gridCol>
                <a:gridCol w="955992">
                  <a:extLst>
                    <a:ext uri="{9D8B030D-6E8A-4147-A177-3AD203B41FA5}">
                      <a16:colId xmlns:a16="http://schemas.microsoft.com/office/drawing/2014/main" val="4014741279"/>
                    </a:ext>
                  </a:extLst>
                </a:gridCol>
                <a:gridCol w="984788">
                  <a:extLst>
                    <a:ext uri="{9D8B030D-6E8A-4147-A177-3AD203B41FA5}">
                      <a16:colId xmlns:a16="http://schemas.microsoft.com/office/drawing/2014/main" val="1741029262"/>
                    </a:ext>
                  </a:extLst>
                </a:gridCol>
              </a:tblGrid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تعداد تکرار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آسان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متوسط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دشوار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489165"/>
                  </a:ext>
                </a:extLst>
              </a:tr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1000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36/61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23/80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23/95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722714058"/>
                  </a:ext>
                </a:extLst>
              </a:tr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2000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50/46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34/09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35/95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158189284"/>
                  </a:ext>
                </a:extLst>
              </a:tr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3000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52/01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35/71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35/78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192468299"/>
                  </a:ext>
                </a:extLst>
              </a:tr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3900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55/69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38/67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40/61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031388601"/>
                  </a:ext>
                </a:extLst>
              </a:tr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5000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57/77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40/267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42/74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505847406"/>
                  </a:ext>
                </a:extLst>
              </a:tr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5100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57/52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40/268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42/49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12279141"/>
                  </a:ext>
                </a:extLst>
              </a:tr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5200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57/99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41/05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43/71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872473833"/>
                  </a:ext>
                </a:extLst>
              </a:tr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6000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57/85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40/51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42/72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732132394"/>
                  </a:ext>
                </a:extLst>
              </a:tr>
              <a:tr h="439751"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7000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58/01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41/13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indent="0" algn="ctr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43/72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53178681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79359CF-66AA-4D36-BA6A-BDD16D10B3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775669"/>
              </p:ext>
            </p:extLst>
          </p:nvPr>
        </p:nvGraphicFramePr>
        <p:xfrm>
          <a:off x="82941" y="2786040"/>
          <a:ext cx="7543572" cy="1895750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885893">
                  <a:extLst>
                    <a:ext uri="{9D8B030D-6E8A-4147-A177-3AD203B41FA5}">
                      <a16:colId xmlns:a16="http://schemas.microsoft.com/office/drawing/2014/main" val="908197992"/>
                    </a:ext>
                  </a:extLst>
                </a:gridCol>
                <a:gridCol w="1885893">
                  <a:extLst>
                    <a:ext uri="{9D8B030D-6E8A-4147-A177-3AD203B41FA5}">
                      <a16:colId xmlns:a16="http://schemas.microsoft.com/office/drawing/2014/main" val="1800145527"/>
                    </a:ext>
                  </a:extLst>
                </a:gridCol>
                <a:gridCol w="1885893">
                  <a:extLst>
                    <a:ext uri="{9D8B030D-6E8A-4147-A177-3AD203B41FA5}">
                      <a16:colId xmlns:a16="http://schemas.microsoft.com/office/drawing/2014/main" val="3622140197"/>
                    </a:ext>
                  </a:extLst>
                </a:gridCol>
                <a:gridCol w="1885893">
                  <a:extLst>
                    <a:ext uri="{9D8B030D-6E8A-4147-A177-3AD203B41FA5}">
                      <a16:colId xmlns:a16="http://schemas.microsoft.com/office/drawing/2014/main" val="356031780"/>
                    </a:ext>
                  </a:extLst>
                </a:gridCol>
              </a:tblGrid>
              <a:tr h="37915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نام </a:t>
                      </a:r>
                      <a:r>
                        <a:rPr lang="fa-IR" sz="1800" u="none" strike="noStrike" dirty="0" err="1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الگوریتم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آسان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متوسط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دشوار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47142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یولو1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18/75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11/21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6/64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4178699607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یولو2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42/29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26/71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20/37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755422239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یولو3 (پایتون)</a:t>
                      </a:r>
                      <a:endParaRPr lang="fa-IR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50/17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45/53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36/72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468570136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یولو3(</a:t>
                      </a:r>
                      <a:r>
                        <a:rPr lang="fa-IR" sz="1800" u="none" strike="noStrike" dirty="0" err="1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دارک</a:t>
                      </a:r>
                      <a:r>
                        <a:rPr lang="fa-IR" sz="1800" u="none" strike="noStrike" dirty="0">
                          <a:solidFill>
                            <a:schemeClr val="bg1"/>
                          </a:solidFill>
                          <a:effectLst/>
                          <a:cs typeface="B Nazanin" panose="00000700000000000000" pitchFamily="2" charset="-78"/>
                        </a:rPr>
                        <a:t> نت)</a:t>
                      </a:r>
                      <a:endParaRPr lang="fa-IR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>
                    <a:solidFill>
                      <a:srgbClr val="9311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58/01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41/13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1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u="none" strike="noStrike" dirty="0">
                          <a:effectLst/>
                          <a:cs typeface="B Nazanin" panose="00000700000000000000" pitchFamily="2" charset="-78"/>
                        </a:rPr>
                        <a:t>43/72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  <a:cs typeface="B Nazanin" panose="00000700000000000000" pitchFamily="2" charset="-78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3720204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741F29-9CA4-4EBE-AAF4-061EDDF5EFE1}"/>
              </a:ext>
            </a:extLst>
          </p:cNvPr>
          <p:cNvSpPr txBox="1"/>
          <p:nvPr/>
        </p:nvSpPr>
        <p:spPr>
          <a:xfrm>
            <a:off x="8381885" y="6035908"/>
            <a:ext cx="30347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یولو3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18C8BA2-F2B8-4AAE-9612-A8FBB846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60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59</a:t>
            </a:r>
          </a:p>
        </p:txBody>
      </p:sp>
    </p:spTree>
    <p:extLst>
      <p:ext uri="{BB962C8B-B14F-4D97-AF65-F5344CB8AC3E}">
        <p14:creationId xmlns:p14="http://schemas.microsoft.com/office/powerpoint/2010/main" val="2048575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887" y="284737"/>
            <a:ext cx="8073772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روش ارزیابی مدل تشخیص شی با </a:t>
            </a:r>
            <a:r>
              <a:rPr lang="en-US" sz="2800" dirty="0" err="1">
                <a:cs typeface="B Nazanin" panose="00000700000000000000" pitchFamily="2" charset="-78"/>
              </a:rPr>
              <a:t>mAP</a:t>
            </a:r>
            <a:r>
              <a:rPr lang="fa-IR" sz="2800" dirty="0">
                <a:cs typeface="B Nazanin" panose="00000700000000000000" pitchFamily="2" charset="-78"/>
              </a:rPr>
              <a:t> </a:t>
            </a:r>
            <a:r>
              <a:rPr lang="en-US" sz="1800" dirty="0">
                <a:cs typeface="B Nazanin" panose="00000700000000000000" pitchFamily="2" charset="-78"/>
              </a:rPr>
              <a:t>Mean average precision)</a:t>
            </a:r>
            <a:r>
              <a:rPr lang="fa-IR" sz="1800" dirty="0">
                <a:cs typeface="B Nazanin" panose="00000700000000000000" pitchFamily="2" charset="-78"/>
              </a:rPr>
              <a:t> )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FF9FD9-8501-4939-9105-EAED59D81B79}"/>
              </a:ext>
            </a:extLst>
          </p:cNvPr>
          <p:cNvCxnSpPr>
            <a:cxnSpLocks/>
          </p:cNvCxnSpPr>
          <p:nvPr/>
        </p:nvCxnSpPr>
        <p:spPr>
          <a:xfrm flipH="1">
            <a:off x="7116417" y="1048763"/>
            <a:ext cx="4707722" cy="1861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BB1822-07AE-4A85-A35F-0B8B7F59BEB4}"/>
              </a:ext>
            </a:extLst>
          </p:cNvPr>
          <p:cNvSpPr/>
          <p:nvPr/>
        </p:nvSpPr>
        <p:spPr>
          <a:xfrm>
            <a:off x="7089454" y="1643792"/>
            <a:ext cx="2117035" cy="2258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F282C8-A86D-499C-B976-288DC014977D}"/>
              </a:ext>
            </a:extLst>
          </p:cNvPr>
          <p:cNvSpPr txBox="1"/>
          <p:nvPr/>
        </p:nvSpPr>
        <p:spPr>
          <a:xfrm>
            <a:off x="7853092" y="1255848"/>
            <a:ext cx="88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en-US" dirty="0"/>
              <a:t>image1</a:t>
            </a:r>
            <a:endParaRPr lang="fa-I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FB55C2-E888-4FA3-A845-34967BD530CB}"/>
              </a:ext>
            </a:extLst>
          </p:cNvPr>
          <p:cNvSpPr/>
          <p:nvPr/>
        </p:nvSpPr>
        <p:spPr>
          <a:xfrm>
            <a:off x="9340623" y="1643792"/>
            <a:ext cx="2117035" cy="2258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D8C63-AC0B-4C5A-808A-F8D166A14516}"/>
              </a:ext>
            </a:extLst>
          </p:cNvPr>
          <p:cNvSpPr txBox="1"/>
          <p:nvPr/>
        </p:nvSpPr>
        <p:spPr>
          <a:xfrm>
            <a:off x="9903014" y="1274460"/>
            <a:ext cx="88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en-US" dirty="0"/>
              <a:t>image2</a:t>
            </a:r>
            <a:endParaRPr lang="fa-I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B6AF7-D263-4B5A-9D43-E7B32034E80D}"/>
              </a:ext>
            </a:extLst>
          </p:cNvPr>
          <p:cNvSpPr/>
          <p:nvPr/>
        </p:nvSpPr>
        <p:spPr>
          <a:xfrm>
            <a:off x="7391727" y="1708117"/>
            <a:ext cx="675861" cy="843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91EDB1-B1EB-462A-B80B-5D16C1D67538}"/>
              </a:ext>
            </a:extLst>
          </p:cNvPr>
          <p:cNvSpPr/>
          <p:nvPr/>
        </p:nvSpPr>
        <p:spPr>
          <a:xfrm>
            <a:off x="7151106" y="2322741"/>
            <a:ext cx="481241" cy="843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10793D-D9F1-4CEA-A391-343A3B812F4E}"/>
              </a:ext>
            </a:extLst>
          </p:cNvPr>
          <p:cNvSpPr/>
          <p:nvPr/>
        </p:nvSpPr>
        <p:spPr>
          <a:xfrm>
            <a:off x="8508583" y="2244747"/>
            <a:ext cx="481241" cy="514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08760-94A3-4F4E-B388-41BF1787D87B}"/>
              </a:ext>
            </a:extLst>
          </p:cNvPr>
          <p:cNvSpPr/>
          <p:nvPr/>
        </p:nvSpPr>
        <p:spPr>
          <a:xfrm>
            <a:off x="8071232" y="3030986"/>
            <a:ext cx="416572" cy="514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E6DCE-B54D-48A1-93CB-49718C7F7030}"/>
              </a:ext>
            </a:extLst>
          </p:cNvPr>
          <p:cNvSpPr/>
          <p:nvPr/>
        </p:nvSpPr>
        <p:spPr>
          <a:xfrm>
            <a:off x="8138299" y="3109836"/>
            <a:ext cx="416572" cy="5146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822E-A6A4-4030-859E-B6C03960113E}"/>
              </a:ext>
            </a:extLst>
          </p:cNvPr>
          <p:cNvSpPr/>
          <p:nvPr/>
        </p:nvSpPr>
        <p:spPr>
          <a:xfrm>
            <a:off x="9632308" y="1981948"/>
            <a:ext cx="491008" cy="375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0CF689-8ADD-4E3D-B793-29A5E8D0021B}"/>
              </a:ext>
            </a:extLst>
          </p:cNvPr>
          <p:cNvSpPr/>
          <p:nvPr/>
        </p:nvSpPr>
        <p:spPr>
          <a:xfrm>
            <a:off x="10389125" y="2906558"/>
            <a:ext cx="741630" cy="503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34A4FD-4E73-4803-9752-8C31455C1F5F}"/>
              </a:ext>
            </a:extLst>
          </p:cNvPr>
          <p:cNvSpPr/>
          <p:nvPr/>
        </p:nvSpPr>
        <p:spPr>
          <a:xfrm>
            <a:off x="10015472" y="3079831"/>
            <a:ext cx="838195" cy="587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02D5C6-7BAB-4AD0-B8DA-EF9D42356574}"/>
              </a:ext>
            </a:extLst>
          </p:cNvPr>
          <p:cNvSpPr/>
          <p:nvPr/>
        </p:nvSpPr>
        <p:spPr>
          <a:xfrm>
            <a:off x="10065657" y="3009317"/>
            <a:ext cx="857816" cy="5974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E4C8D-36C8-4911-A76D-39BACDFF5E66}"/>
              </a:ext>
            </a:extLst>
          </p:cNvPr>
          <p:cNvSpPr txBox="1"/>
          <p:nvPr/>
        </p:nvSpPr>
        <p:spPr>
          <a:xfrm>
            <a:off x="7151106" y="3245329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88%</a:t>
            </a:r>
            <a:endParaRPr lang="fa-I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BB36B8-3248-4C69-874D-EFE86CCC5C3C}"/>
              </a:ext>
            </a:extLst>
          </p:cNvPr>
          <p:cNvSpPr txBox="1"/>
          <p:nvPr/>
        </p:nvSpPr>
        <p:spPr>
          <a:xfrm>
            <a:off x="8080424" y="3583883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70%</a:t>
            </a:r>
            <a:endParaRPr lang="fa-I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850080-D9CD-429A-AC7A-0B2DE598DB13}"/>
              </a:ext>
            </a:extLst>
          </p:cNvPr>
          <p:cNvSpPr txBox="1"/>
          <p:nvPr/>
        </p:nvSpPr>
        <p:spPr>
          <a:xfrm>
            <a:off x="8523654" y="2758833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80%</a:t>
            </a:r>
            <a:endParaRPr lang="fa-IR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3434D-0F3D-4198-BB7E-9E1361F6AB0C}"/>
              </a:ext>
            </a:extLst>
          </p:cNvPr>
          <p:cNvSpPr txBox="1"/>
          <p:nvPr/>
        </p:nvSpPr>
        <p:spPr>
          <a:xfrm>
            <a:off x="9564190" y="2322741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74%</a:t>
            </a:r>
            <a:endParaRPr lang="fa-IR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5A2D80-42E3-4894-8AED-BC0D8C647D0F}"/>
              </a:ext>
            </a:extLst>
          </p:cNvPr>
          <p:cNvSpPr txBox="1"/>
          <p:nvPr/>
        </p:nvSpPr>
        <p:spPr>
          <a:xfrm>
            <a:off x="10726162" y="2638517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71%</a:t>
            </a:r>
            <a:endParaRPr lang="fa-IR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BD2A07-45A9-4639-AA10-D59D5C7EBB65}"/>
              </a:ext>
            </a:extLst>
          </p:cNvPr>
          <p:cNvSpPr txBox="1"/>
          <p:nvPr/>
        </p:nvSpPr>
        <p:spPr>
          <a:xfrm>
            <a:off x="10061209" y="3624470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54%</a:t>
            </a:r>
            <a:endParaRPr lang="fa-IR" sz="1600" dirty="0"/>
          </a:p>
        </p:txBody>
      </p:sp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id="{DFEA1EEC-7A66-485D-A669-631DFC5F6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027215"/>
              </p:ext>
            </p:extLst>
          </p:nvPr>
        </p:nvGraphicFramePr>
        <p:xfrm>
          <a:off x="190699" y="1376738"/>
          <a:ext cx="5815178" cy="3786981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633578">
                  <a:extLst>
                    <a:ext uri="{9D8B030D-6E8A-4147-A177-3AD203B41FA5}">
                      <a16:colId xmlns:a16="http://schemas.microsoft.com/office/drawing/2014/main" val="2439533097"/>
                    </a:ext>
                  </a:extLst>
                </a:gridCol>
                <a:gridCol w="895654">
                  <a:extLst>
                    <a:ext uri="{9D8B030D-6E8A-4147-A177-3AD203B41FA5}">
                      <a16:colId xmlns:a16="http://schemas.microsoft.com/office/drawing/2014/main" val="672067009"/>
                    </a:ext>
                  </a:extLst>
                </a:gridCol>
                <a:gridCol w="719364">
                  <a:extLst>
                    <a:ext uri="{9D8B030D-6E8A-4147-A177-3AD203B41FA5}">
                      <a16:colId xmlns:a16="http://schemas.microsoft.com/office/drawing/2014/main" val="1786867230"/>
                    </a:ext>
                  </a:extLst>
                </a:gridCol>
                <a:gridCol w="757043">
                  <a:extLst>
                    <a:ext uri="{9D8B030D-6E8A-4147-A177-3AD203B41FA5}">
                      <a16:colId xmlns:a16="http://schemas.microsoft.com/office/drawing/2014/main" val="413673399"/>
                    </a:ext>
                  </a:extLst>
                </a:gridCol>
                <a:gridCol w="808461">
                  <a:extLst>
                    <a:ext uri="{9D8B030D-6E8A-4147-A177-3AD203B41FA5}">
                      <a16:colId xmlns:a16="http://schemas.microsoft.com/office/drawing/2014/main" val="814351182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40496400"/>
                    </a:ext>
                  </a:extLst>
                </a:gridCol>
                <a:gridCol w="1007165">
                  <a:extLst>
                    <a:ext uri="{9D8B030D-6E8A-4147-A177-3AD203B41FA5}">
                      <a16:colId xmlns:a16="http://schemas.microsoft.com/office/drawing/2014/main" val="4180094957"/>
                    </a:ext>
                  </a:extLst>
                </a:gridCol>
              </a:tblGrid>
              <a:tr h="72826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Recall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Precision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Acc FP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Acc TP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TP or FP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400" dirty="0"/>
                        <a:t>امتیاز اطمینان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400" dirty="0"/>
                        <a:t>نام تصویر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296953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88%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image1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27681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80%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image1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61665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3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74%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image2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744673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4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71%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image2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06400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0/25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0/16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TP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70%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image1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33668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0/5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0/28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TP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54%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image2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6793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3B609C-A8FE-49F1-8514-461AAD3B9EF6}"/>
                  </a:ext>
                </a:extLst>
              </p:cNvPr>
              <p:cNvSpPr txBox="1"/>
              <p:nvPr/>
            </p:nvSpPr>
            <p:spPr>
              <a:xfrm>
                <a:off x="190699" y="5305082"/>
                <a:ext cx="2552621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a-IR" b="1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fa-IR" b="1" i="0">
                          <a:latin typeface="Cambria Math" panose="02040503050406030204" pitchFamily="18" charset="0"/>
                        </a:rPr>
                        <m:t>𝐫𝐞𝐜𝐢𝐬𝐢𝐨𝐧</m:t>
                      </m:r>
                      <m:r>
                        <a:rPr lang="fa-IR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𝐓𝐏</m:t>
                          </m:r>
                        </m:num>
                        <m:den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𝐓𝐏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𝐅𝐏</m:t>
                          </m:r>
                        </m:den>
                      </m:f>
                      <m:r>
                        <a:rPr lang="fa-IR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3B609C-A8FE-49F1-8514-461AAD3B9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9" y="5305082"/>
                <a:ext cx="2552621" cy="615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810B8A-CFE1-4E5E-8B9D-BCA9A02E1895}"/>
                  </a:ext>
                </a:extLst>
              </p:cNvPr>
              <p:cNvSpPr txBox="1"/>
              <p:nvPr/>
            </p:nvSpPr>
            <p:spPr>
              <a:xfrm>
                <a:off x="190699" y="6061935"/>
                <a:ext cx="4786372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a-IR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fa-IR" b="1" i="0">
                          <a:latin typeface="Cambria Math" panose="02040503050406030204" pitchFamily="18" charset="0"/>
                        </a:rPr>
                        <m:t>𝐞𝐜𝐚𝐥𝐥</m:t>
                      </m:r>
                      <m:r>
                        <a:rPr lang="fa-IR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𝐓𝐏</m:t>
                          </m:r>
                        </m:num>
                        <m:den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𝐓𝐏</m:t>
                          </m:r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𝐅𝐍</m:t>
                          </m:r>
                        </m:den>
                      </m:f>
                      <m:r>
                        <a:rPr lang="fa-IR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𝒂𝒄𝒄𝑻𝑷</m:t>
                          </m:r>
                        </m:num>
                        <m:den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𝐠𝐫𝐨𝐮𝐧𝐝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𝐭𝐫𝐮𝐭𝐡</m:t>
                          </m:r>
                        </m:den>
                      </m:f>
                    </m:oMath>
                  </m:oMathPara>
                </a14:m>
                <a:endParaRPr lang="fa-IR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810B8A-CFE1-4E5E-8B9D-BCA9A02E1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9" y="6061935"/>
                <a:ext cx="4786372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406B95-F729-4249-B008-C0FCF4F65121}"/>
              </a:ext>
            </a:extLst>
          </p:cNvPr>
          <p:cNvSpPr txBox="1"/>
          <p:nvPr/>
        </p:nvSpPr>
        <p:spPr>
          <a:xfrm>
            <a:off x="8714458" y="4303821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IoU</a:t>
            </a:r>
            <a:r>
              <a:rPr lang="en-US" dirty="0"/>
              <a:t>=50%</a:t>
            </a:r>
            <a:endParaRPr lang="fa-IR" dirty="0"/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C706F67F-D6EB-4CD1-8F4C-DCB51CD8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61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59</a:t>
            </a:r>
          </a:p>
        </p:txBody>
      </p:sp>
    </p:spTree>
    <p:extLst>
      <p:ext uri="{BB962C8B-B14F-4D97-AF65-F5344CB8AC3E}">
        <p14:creationId xmlns:p14="http://schemas.microsoft.com/office/powerpoint/2010/main" val="2286617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887" y="284737"/>
            <a:ext cx="8073772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روش ارزیابی مدل تشخیص شی با </a:t>
            </a:r>
            <a:r>
              <a:rPr lang="en-US" sz="2800" dirty="0" err="1">
                <a:cs typeface="B Nazanin" panose="00000700000000000000" pitchFamily="2" charset="-78"/>
              </a:rPr>
              <a:t>mAP</a:t>
            </a:r>
            <a:r>
              <a:rPr lang="fa-IR" sz="2800" dirty="0">
                <a:cs typeface="B Nazanin" panose="00000700000000000000" pitchFamily="2" charset="-78"/>
              </a:rPr>
              <a:t> </a:t>
            </a:r>
            <a:r>
              <a:rPr lang="en-US" sz="1800" dirty="0">
                <a:cs typeface="B Nazanin" panose="00000700000000000000" pitchFamily="2" charset="-78"/>
              </a:rPr>
              <a:t>Mean average precision)</a:t>
            </a:r>
            <a:r>
              <a:rPr lang="fa-IR" sz="1800" dirty="0">
                <a:cs typeface="B Nazanin" panose="00000700000000000000" pitchFamily="2" charset="-78"/>
              </a:rPr>
              <a:t> )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FF9FD9-8501-4939-9105-EAED59D81B79}"/>
              </a:ext>
            </a:extLst>
          </p:cNvPr>
          <p:cNvCxnSpPr>
            <a:cxnSpLocks/>
          </p:cNvCxnSpPr>
          <p:nvPr/>
        </p:nvCxnSpPr>
        <p:spPr>
          <a:xfrm flipH="1">
            <a:off x="7116417" y="1048763"/>
            <a:ext cx="4707722" cy="1861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BB1822-07AE-4A85-A35F-0B8B7F59BEB4}"/>
              </a:ext>
            </a:extLst>
          </p:cNvPr>
          <p:cNvSpPr/>
          <p:nvPr/>
        </p:nvSpPr>
        <p:spPr>
          <a:xfrm>
            <a:off x="7089454" y="1643792"/>
            <a:ext cx="2117035" cy="2258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F282C8-A86D-499C-B976-288DC014977D}"/>
              </a:ext>
            </a:extLst>
          </p:cNvPr>
          <p:cNvSpPr txBox="1"/>
          <p:nvPr/>
        </p:nvSpPr>
        <p:spPr>
          <a:xfrm>
            <a:off x="7853092" y="1255848"/>
            <a:ext cx="88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en-US" dirty="0"/>
              <a:t>image1</a:t>
            </a:r>
            <a:endParaRPr lang="fa-I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FB55C2-E888-4FA3-A845-34967BD530CB}"/>
              </a:ext>
            </a:extLst>
          </p:cNvPr>
          <p:cNvSpPr/>
          <p:nvPr/>
        </p:nvSpPr>
        <p:spPr>
          <a:xfrm>
            <a:off x="9340623" y="1643792"/>
            <a:ext cx="2117035" cy="2258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D8C63-AC0B-4C5A-808A-F8D166A14516}"/>
              </a:ext>
            </a:extLst>
          </p:cNvPr>
          <p:cNvSpPr txBox="1"/>
          <p:nvPr/>
        </p:nvSpPr>
        <p:spPr>
          <a:xfrm>
            <a:off x="9903014" y="1274460"/>
            <a:ext cx="88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en-US" dirty="0"/>
              <a:t>image2</a:t>
            </a:r>
            <a:endParaRPr lang="fa-I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B6AF7-D263-4B5A-9D43-E7B32034E80D}"/>
              </a:ext>
            </a:extLst>
          </p:cNvPr>
          <p:cNvSpPr/>
          <p:nvPr/>
        </p:nvSpPr>
        <p:spPr>
          <a:xfrm>
            <a:off x="7391727" y="1708117"/>
            <a:ext cx="675861" cy="843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91EDB1-B1EB-462A-B80B-5D16C1D67538}"/>
              </a:ext>
            </a:extLst>
          </p:cNvPr>
          <p:cNvSpPr/>
          <p:nvPr/>
        </p:nvSpPr>
        <p:spPr>
          <a:xfrm>
            <a:off x="7151106" y="2322741"/>
            <a:ext cx="481241" cy="843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10793D-D9F1-4CEA-A391-343A3B812F4E}"/>
              </a:ext>
            </a:extLst>
          </p:cNvPr>
          <p:cNvSpPr/>
          <p:nvPr/>
        </p:nvSpPr>
        <p:spPr>
          <a:xfrm>
            <a:off x="8508583" y="2244747"/>
            <a:ext cx="481241" cy="514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08760-94A3-4F4E-B388-41BF1787D87B}"/>
              </a:ext>
            </a:extLst>
          </p:cNvPr>
          <p:cNvSpPr/>
          <p:nvPr/>
        </p:nvSpPr>
        <p:spPr>
          <a:xfrm>
            <a:off x="8071232" y="3030986"/>
            <a:ext cx="416572" cy="514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E6DCE-B54D-48A1-93CB-49718C7F7030}"/>
              </a:ext>
            </a:extLst>
          </p:cNvPr>
          <p:cNvSpPr/>
          <p:nvPr/>
        </p:nvSpPr>
        <p:spPr>
          <a:xfrm>
            <a:off x="8138299" y="3109836"/>
            <a:ext cx="416572" cy="5146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822E-A6A4-4030-859E-B6C03960113E}"/>
              </a:ext>
            </a:extLst>
          </p:cNvPr>
          <p:cNvSpPr/>
          <p:nvPr/>
        </p:nvSpPr>
        <p:spPr>
          <a:xfrm>
            <a:off x="9632308" y="1981948"/>
            <a:ext cx="491008" cy="375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0CF689-8ADD-4E3D-B793-29A5E8D0021B}"/>
              </a:ext>
            </a:extLst>
          </p:cNvPr>
          <p:cNvSpPr/>
          <p:nvPr/>
        </p:nvSpPr>
        <p:spPr>
          <a:xfrm>
            <a:off x="10389125" y="2906558"/>
            <a:ext cx="741630" cy="503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34A4FD-4E73-4803-9752-8C31455C1F5F}"/>
              </a:ext>
            </a:extLst>
          </p:cNvPr>
          <p:cNvSpPr/>
          <p:nvPr/>
        </p:nvSpPr>
        <p:spPr>
          <a:xfrm>
            <a:off x="10015472" y="3079831"/>
            <a:ext cx="838195" cy="587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02D5C6-7BAB-4AD0-B8DA-EF9D42356574}"/>
              </a:ext>
            </a:extLst>
          </p:cNvPr>
          <p:cNvSpPr/>
          <p:nvPr/>
        </p:nvSpPr>
        <p:spPr>
          <a:xfrm>
            <a:off x="10065657" y="3009317"/>
            <a:ext cx="857816" cy="5974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E4C8D-36C8-4911-A76D-39BACDFF5E66}"/>
              </a:ext>
            </a:extLst>
          </p:cNvPr>
          <p:cNvSpPr txBox="1"/>
          <p:nvPr/>
        </p:nvSpPr>
        <p:spPr>
          <a:xfrm>
            <a:off x="7151106" y="3245329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88%</a:t>
            </a:r>
            <a:endParaRPr lang="fa-I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BB36B8-3248-4C69-874D-EFE86CCC5C3C}"/>
              </a:ext>
            </a:extLst>
          </p:cNvPr>
          <p:cNvSpPr txBox="1"/>
          <p:nvPr/>
        </p:nvSpPr>
        <p:spPr>
          <a:xfrm>
            <a:off x="8080424" y="3583883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70%</a:t>
            </a:r>
            <a:endParaRPr lang="fa-I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850080-D9CD-429A-AC7A-0B2DE598DB13}"/>
              </a:ext>
            </a:extLst>
          </p:cNvPr>
          <p:cNvSpPr txBox="1"/>
          <p:nvPr/>
        </p:nvSpPr>
        <p:spPr>
          <a:xfrm>
            <a:off x="8523654" y="2758833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80%</a:t>
            </a:r>
            <a:endParaRPr lang="fa-IR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3434D-0F3D-4198-BB7E-9E1361F6AB0C}"/>
              </a:ext>
            </a:extLst>
          </p:cNvPr>
          <p:cNvSpPr txBox="1"/>
          <p:nvPr/>
        </p:nvSpPr>
        <p:spPr>
          <a:xfrm>
            <a:off x="9564190" y="2322741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74%</a:t>
            </a:r>
            <a:endParaRPr lang="fa-IR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5A2D80-42E3-4894-8AED-BC0D8C647D0F}"/>
              </a:ext>
            </a:extLst>
          </p:cNvPr>
          <p:cNvSpPr txBox="1"/>
          <p:nvPr/>
        </p:nvSpPr>
        <p:spPr>
          <a:xfrm>
            <a:off x="10726162" y="2638517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71%</a:t>
            </a:r>
            <a:endParaRPr lang="fa-IR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BD2A07-45A9-4639-AA10-D59D5C7EBB65}"/>
              </a:ext>
            </a:extLst>
          </p:cNvPr>
          <p:cNvSpPr txBox="1"/>
          <p:nvPr/>
        </p:nvSpPr>
        <p:spPr>
          <a:xfrm>
            <a:off x="10061209" y="3624470"/>
            <a:ext cx="6758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54%</a:t>
            </a:r>
            <a:endParaRPr lang="fa-IR" sz="1600" dirty="0"/>
          </a:p>
        </p:txBody>
      </p:sp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id="{DFEA1EEC-7A66-485D-A669-631DFC5F6FCE}"/>
              </a:ext>
            </a:extLst>
          </p:cNvPr>
          <p:cNvGraphicFramePr>
            <a:graphicFrameLocks noGrp="1"/>
          </p:cNvGraphicFramePr>
          <p:nvPr/>
        </p:nvGraphicFramePr>
        <p:xfrm>
          <a:off x="190699" y="1376738"/>
          <a:ext cx="5815178" cy="3786981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633578">
                  <a:extLst>
                    <a:ext uri="{9D8B030D-6E8A-4147-A177-3AD203B41FA5}">
                      <a16:colId xmlns:a16="http://schemas.microsoft.com/office/drawing/2014/main" val="2439533097"/>
                    </a:ext>
                  </a:extLst>
                </a:gridCol>
                <a:gridCol w="895654">
                  <a:extLst>
                    <a:ext uri="{9D8B030D-6E8A-4147-A177-3AD203B41FA5}">
                      <a16:colId xmlns:a16="http://schemas.microsoft.com/office/drawing/2014/main" val="672067009"/>
                    </a:ext>
                  </a:extLst>
                </a:gridCol>
                <a:gridCol w="719364">
                  <a:extLst>
                    <a:ext uri="{9D8B030D-6E8A-4147-A177-3AD203B41FA5}">
                      <a16:colId xmlns:a16="http://schemas.microsoft.com/office/drawing/2014/main" val="1786867230"/>
                    </a:ext>
                  </a:extLst>
                </a:gridCol>
                <a:gridCol w="757043">
                  <a:extLst>
                    <a:ext uri="{9D8B030D-6E8A-4147-A177-3AD203B41FA5}">
                      <a16:colId xmlns:a16="http://schemas.microsoft.com/office/drawing/2014/main" val="413673399"/>
                    </a:ext>
                  </a:extLst>
                </a:gridCol>
                <a:gridCol w="808461">
                  <a:extLst>
                    <a:ext uri="{9D8B030D-6E8A-4147-A177-3AD203B41FA5}">
                      <a16:colId xmlns:a16="http://schemas.microsoft.com/office/drawing/2014/main" val="814351182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40496400"/>
                    </a:ext>
                  </a:extLst>
                </a:gridCol>
                <a:gridCol w="1007165">
                  <a:extLst>
                    <a:ext uri="{9D8B030D-6E8A-4147-A177-3AD203B41FA5}">
                      <a16:colId xmlns:a16="http://schemas.microsoft.com/office/drawing/2014/main" val="4180094957"/>
                    </a:ext>
                  </a:extLst>
                </a:gridCol>
              </a:tblGrid>
              <a:tr h="72826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Recall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Precision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Acc FP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Acc TP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TP or FP</a:t>
                      </a:r>
                      <a:endParaRPr lang="fa-I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400" dirty="0"/>
                        <a:t>امتیاز اطمینان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400" dirty="0"/>
                        <a:t>نام تصویر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296953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88%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image1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27681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80%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image1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61665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3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74%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image2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744673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4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71%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image2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06400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0/25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0/16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TP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70%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image1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33668"/>
                  </a:ext>
                </a:extLst>
              </a:tr>
              <a:tr h="50978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0/5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0/28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TP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54%</a:t>
                      </a:r>
                      <a:endParaRPr lang="fa-I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image2</a:t>
                      </a:r>
                      <a:endParaRPr lang="fa-I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6793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3B609C-A8FE-49F1-8514-461AAD3B9EF6}"/>
                  </a:ext>
                </a:extLst>
              </p:cNvPr>
              <p:cNvSpPr txBox="1"/>
              <p:nvPr/>
            </p:nvSpPr>
            <p:spPr>
              <a:xfrm>
                <a:off x="190699" y="5305082"/>
                <a:ext cx="2552621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a-IR" b="1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fa-IR" b="1" i="0">
                          <a:latin typeface="Cambria Math" panose="02040503050406030204" pitchFamily="18" charset="0"/>
                        </a:rPr>
                        <m:t>𝐫𝐞𝐜𝐢𝐬𝐢𝐨𝐧</m:t>
                      </m:r>
                      <m:r>
                        <a:rPr lang="fa-IR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𝐓𝐏</m:t>
                          </m:r>
                        </m:num>
                        <m:den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𝐓𝐏</m:t>
                          </m:r>
                          <m:r>
                            <a:rPr lang="fa-I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𝐅𝐏</m:t>
                          </m:r>
                        </m:den>
                      </m:f>
                      <m:r>
                        <a:rPr lang="fa-IR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3B609C-A8FE-49F1-8514-461AAD3B9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9" y="5305082"/>
                <a:ext cx="2552621" cy="615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810B8A-CFE1-4E5E-8B9D-BCA9A02E1895}"/>
                  </a:ext>
                </a:extLst>
              </p:cNvPr>
              <p:cNvSpPr txBox="1"/>
              <p:nvPr/>
            </p:nvSpPr>
            <p:spPr>
              <a:xfrm>
                <a:off x="190699" y="6061935"/>
                <a:ext cx="4786372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a-IR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fa-IR" b="1" i="0">
                          <a:latin typeface="Cambria Math" panose="02040503050406030204" pitchFamily="18" charset="0"/>
                        </a:rPr>
                        <m:t>𝐞𝐜𝐚𝐥𝐥</m:t>
                      </m:r>
                      <m:r>
                        <a:rPr lang="fa-IR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𝐓𝐏</m:t>
                          </m:r>
                        </m:num>
                        <m:den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𝐓𝐏</m:t>
                          </m:r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b="1" i="0">
                              <a:latin typeface="Cambria Math" panose="02040503050406030204" pitchFamily="18" charset="0"/>
                            </a:rPr>
                            <m:t>𝐅𝐍</m:t>
                          </m:r>
                        </m:den>
                      </m:f>
                      <m:r>
                        <a:rPr lang="fa-IR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𝒂𝒄𝒄𝑻𝑷</m:t>
                          </m:r>
                        </m:num>
                        <m:den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𝐠𝐫𝐨𝐮𝐧𝐝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𝐭𝐫𝐮𝐭𝐡</m:t>
                          </m:r>
                        </m:den>
                      </m:f>
                    </m:oMath>
                  </m:oMathPara>
                </a14:m>
                <a:endParaRPr lang="fa-IR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810B8A-CFE1-4E5E-8B9D-BCA9A02E1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9" y="6061935"/>
                <a:ext cx="4786372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D406B95-F729-4249-B008-C0FCF4F65121}"/>
              </a:ext>
            </a:extLst>
          </p:cNvPr>
          <p:cNvSpPr txBox="1"/>
          <p:nvPr/>
        </p:nvSpPr>
        <p:spPr>
          <a:xfrm>
            <a:off x="8714458" y="4303821"/>
            <a:ext cx="2743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IoU</a:t>
            </a:r>
            <a:r>
              <a:rPr lang="en-US" dirty="0"/>
              <a:t>=50%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8AB4DF-9A99-44E8-AF71-00ADAD2E7139}"/>
                  </a:ext>
                </a:extLst>
              </p:cNvPr>
              <p:cNvSpPr txBox="1"/>
              <p:nvPr/>
            </p:nvSpPr>
            <p:spPr>
              <a:xfrm>
                <a:off x="6266372" y="5460977"/>
                <a:ext cx="5734929" cy="52854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000" dirty="0"/>
                  <a:t>AP=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fa-IR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8AB4DF-9A99-44E8-AF71-00ADAD2E7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72" y="5460977"/>
                <a:ext cx="5734929" cy="528543"/>
              </a:xfrm>
              <a:prstGeom prst="rect">
                <a:avLst/>
              </a:prstGeom>
              <a:blipFill>
                <a:blip r:embed="rId5"/>
                <a:stretch>
                  <a:fillRect l="-1169" b="-804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0B2EA6-8098-4DC2-B327-DCEFAEA68245}"/>
                  </a:ext>
                </a:extLst>
              </p:cNvPr>
              <p:cNvSpPr txBox="1"/>
              <p:nvPr/>
            </p:nvSpPr>
            <p:spPr>
              <a:xfrm>
                <a:off x="6266372" y="4739499"/>
                <a:ext cx="5734929" cy="52854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000" dirty="0"/>
                  <a:t>AP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a-IR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0B2EA6-8098-4DC2-B327-DCEFAEA68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72" y="4739499"/>
                <a:ext cx="5734929" cy="528543"/>
              </a:xfrm>
              <a:prstGeom prst="rect">
                <a:avLst/>
              </a:prstGeom>
              <a:blipFill>
                <a:blip r:embed="rId6"/>
                <a:stretch>
                  <a:fillRect l="-1169" r="-213" b="-804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B7B7B4B-D24C-45EC-874D-965609D4924F}"/>
                  </a:ext>
                </a:extLst>
              </p:cNvPr>
              <p:cNvSpPr txBox="1"/>
              <p:nvPr/>
            </p:nvSpPr>
            <p:spPr>
              <a:xfrm>
                <a:off x="6266371" y="6196401"/>
                <a:ext cx="2588455" cy="42377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𝑖𝑛𝑡𝑒𝑟𝑝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a-I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B7B7B4B-D24C-45EC-874D-965609D49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71" y="6196401"/>
                <a:ext cx="2588455" cy="423770"/>
              </a:xfrm>
              <a:prstGeom prst="rect">
                <a:avLst/>
              </a:prstGeom>
              <a:blipFill>
                <a:blip r:embed="rId7"/>
                <a:stretch>
                  <a:fillRect r="-471" b="-10000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090370D3-E937-49A1-A7DE-1A854BC0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62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59</a:t>
            </a:r>
          </a:p>
        </p:txBody>
      </p:sp>
    </p:spTree>
    <p:extLst>
      <p:ext uri="{BB962C8B-B14F-4D97-AF65-F5344CB8AC3E}">
        <p14:creationId xmlns:p14="http://schemas.microsoft.com/office/powerpoint/2010/main" val="3468070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887" y="284737"/>
            <a:ext cx="8073772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700000000000000" pitchFamily="2" charset="-78"/>
              </a:rPr>
              <a:t>روش ارزیابی مدل تشخیص شی با </a:t>
            </a:r>
            <a:r>
              <a:rPr lang="en-US" sz="2800" dirty="0" err="1">
                <a:cs typeface="B Nazanin" panose="00000700000000000000" pitchFamily="2" charset="-78"/>
              </a:rPr>
              <a:t>mAP</a:t>
            </a:r>
            <a:r>
              <a:rPr lang="fa-IR" sz="2800" dirty="0">
                <a:cs typeface="B Nazanin" panose="00000700000000000000" pitchFamily="2" charset="-78"/>
              </a:rPr>
              <a:t> </a:t>
            </a:r>
            <a:r>
              <a:rPr lang="en-US" sz="1800" dirty="0">
                <a:cs typeface="B Nazanin" panose="00000700000000000000" pitchFamily="2" charset="-78"/>
              </a:rPr>
              <a:t>Mean average precision)</a:t>
            </a:r>
            <a:r>
              <a:rPr lang="fa-IR" sz="1800" dirty="0">
                <a:cs typeface="B Nazanin" panose="00000700000000000000" pitchFamily="2" charset="-78"/>
              </a:rPr>
              <a:t> )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FF9FD9-8501-4939-9105-EAED59D81B79}"/>
              </a:ext>
            </a:extLst>
          </p:cNvPr>
          <p:cNvCxnSpPr>
            <a:cxnSpLocks/>
          </p:cNvCxnSpPr>
          <p:nvPr/>
        </p:nvCxnSpPr>
        <p:spPr>
          <a:xfrm flipH="1">
            <a:off x="7116417" y="1048763"/>
            <a:ext cx="4707722" cy="1861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B091C9-F1B2-4A76-973A-86E0DA7C6142}"/>
                  </a:ext>
                </a:extLst>
              </p:cNvPr>
              <p:cNvSpPr txBox="1"/>
              <p:nvPr/>
            </p:nvSpPr>
            <p:spPr>
              <a:xfrm>
                <a:off x="6410086" y="4538912"/>
                <a:ext cx="5734929" cy="52854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000" dirty="0"/>
                  <a:t>AP=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endParaRPr lang="fa-I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B091C9-F1B2-4A76-973A-86E0DA7C6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086" y="4538912"/>
                <a:ext cx="5734929" cy="528543"/>
              </a:xfrm>
              <a:prstGeom prst="rect">
                <a:avLst/>
              </a:prstGeom>
              <a:blipFill>
                <a:blip r:embed="rId3"/>
                <a:stretch>
                  <a:fillRect l="-1170" b="-9302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7F6785-5B65-43E0-8E32-37CB657A68EE}"/>
                  </a:ext>
                </a:extLst>
              </p:cNvPr>
              <p:cNvSpPr txBox="1"/>
              <p:nvPr/>
            </p:nvSpPr>
            <p:spPr>
              <a:xfrm>
                <a:off x="6457071" y="3014773"/>
                <a:ext cx="5734929" cy="52854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000" dirty="0"/>
                  <a:t>AP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𝑖𝑛𝑡𝑒𝑟𝑝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a-IR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7F6785-5B65-43E0-8E32-37CB657A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071" y="3014773"/>
                <a:ext cx="5734929" cy="528543"/>
              </a:xfrm>
              <a:prstGeom prst="rect">
                <a:avLst/>
              </a:prstGeom>
              <a:blipFill>
                <a:blip r:embed="rId4"/>
                <a:stretch>
                  <a:fillRect l="-1063" r="-213" b="-9302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9C51E-B9EE-4C29-B35B-18D53B0918BA}"/>
                  </a:ext>
                </a:extLst>
              </p:cNvPr>
              <p:cNvSpPr txBox="1"/>
              <p:nvPr/>
            </p:nvSpPr>
            <p:spPr>
              <a:xfrm>
                <a:off x="6457071" y="3731462"/>
                <a:ext cx="2588455" cy="42377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𝑖𝑛𝑡𝑒𝑟𝑝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a-I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9C51E-B9EE-4C29-B35B-18D53B091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071" y="3731462"/>
                <a:ext cx="2588455" cy="423770"/>
              </a:xfrm>
              <a:prstGeom prst="rect">
                <a:avLst/>
              </a:prstGeom>
              <a:blipFill>
                <a:blip r:embed="rId5"/>
                <a:stretch>
                  <a:fillRect r="-471" b="-10000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7C24CF9-324A-4ACC-A8A8-3BB4B4471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4" y="1067375"/>
            <a:ext cx="6339797" cy="4754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3252E-37B2-4594-AB3E-0FB5B6F090AA}"/>
              </a:ext>
            </a:extLst>
          </p:cNvPr>
          <p:cNvSpPr txBox="1"/>
          <p:nvPr/>
        </p:nvSpPr>
        <p:spPr>
          <a:xfrm>
            <a:off x="4487461" y="6467752"/>
            <a:ext cx="504907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http://deeperai.blog.ir/post/object-detection-metrics</a:t>
            </a:r>
            <a:endParaRPr lang="fa-I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8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E437E0-61F6-4A94-9913-5EE36E9BCC5C}"/>
              </a:ext>
            </a:extLst>
          </p:cNvPr>
          <p:cNvSpPr txBox="1">
            <a:spLocks/>
          </p:cNvSpPr>
          <p:nvPr/>
        </p:nvSpPr>
        <p:spPr>
          <a:xfrm>
            <a:off x="6096000" y="284737"/>
            <a:ext cx="5860659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2800" dirty="0">
                <a:cs typeface="B Nazanin" panose="00000700000000000000" pitchFamily="2" charset="-78"/>
              </a:rPr>
              <a:t>مقایسه ی روش های سنتی و یادگیری عمیق</a:t>
            </a:r>
            <a:endParaRPr lang="ru-RU" sz="2800" dirty="0">
              <a:cs typeface="B Nazanin" panose="00000700000000000000" pitchFamily="2" charset="-7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A592FC-0C8B-44DE-9663-11CBA5075319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30E29C-FE0B-46BF-A86C-7F7ACF465F0D}"/>
              </a:ext>
            </a:extLst>
          </p:cNvPr>
          <p:cNvCxnSpPr>
            <a:cxnSpLocks/>
          </p:cNvCxnSpPr>
          <p:nvPr/>
        </p:nvCxnSpPr>
        <p:spPr>
          <a:xfrm flipV="1">
            <a:off x="2945847" y="1970682"/>
            <a:ext cx="0" cy="3297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51CA15-057E-4454-8622-0EC33D0074BA}"/>
              </a:ext>
            </a:extLst>
          </p:cNvPr>
          <p:cNvCxnSpPr/>
          <p:nvPr/>
        </p:nvCxnSpPr>
        <p:spPr>
          <a:xfrm>
            <a:off x="2945847" y="5267920"/>
            <a:ext cx="5287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E94BA1-ACD9-446D-87DA-BBB36CD61AED}"/>
              </a:ext>
            </a:extLst>
          </p:cNvPr>
          <p:cNvSpPr/>
          <p:nvPr/>
        </p:nvSpPr>
        <p:spPr>
          <a:xfrm>
            <a:off x="3239859" y="2909034"/>
            <a:ext cx="4598505" cy="2358886"/>
          </a:xfrm>
          <a:custGeom>
            <a:avLst/>
            <a:gdLst>
              <a:gd name="connsiteX0" fmla="*/ 0 w 4598505"/>
              <a:gd name="connsiteY0" fmla="*/ 2358886 h 2358886"/>
              <a:gd name="connsiteX1" fmla="*/ 1563757 w 4598505"/>
              <a:gd name="connsiteY1" fmla="*/ 1099930 h 2358886"/>
              <a:gd name="connsiteX2" fmla="*/ 4598505 w 4598505"/>
              <a:gd name="connsiteY2" fmla="*/ 0 h 2358886"/>
              <a:gd name="connsiteX3" fmla="*/ 4598505 w 4598505"/>
              <a:gd name="connsiteY3" fmla="*/ 0 h 2358886"/>
              <a:gd name="connsiteX4" fmla="*/ 4598505 w 4598505"/>
              <a:gd name="connsiteY4" fmla="*/ 0 h 2358886"/>
              <a:gd name="connsiteX5" fmla="*/ 4598505 w 4598505"/>
              <a:gd name="connsiteY5" fmla="*/ 0 h 235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8505" h="2358886">
                <a:moveTo>
                  <a:pt x="0" y="2358886"/>
                </a:moveTo>
                <a:cubicBezTo>
                  <a:pt x="398670" y="1925982"/>
                  <a:pt x="797340" y="1493078"/>
                  <a:pt x="1563757" y="1099930"/>
                </a:cubicBezTo>
                <a:cubicBezTo>
                  <a:pt x="2330174" y="706782"/>
                  <a:pt x="4598505" y="0"/>
                  <a:pt x="4598505" y="0"/>
                </a:cubicBezTo>
                <a:lnTo>
                  <a:pt x="4598505" y="0"/>
                </a:lnTo>
                <a:lnTo>
                  <a:pt x="4598505" y="0"/>
                </a:lnTo>
                <a:lnTo>
                  <a:pt x="4598505" y="0"/>
                </a:ln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C6968B8-310F-4341-B80A-5A2205C99688}"/>
              </a:ext>
            </a:extLst>
          </p:cNvPr>
          <p:cNvSpPr/>
          <p:nvPr/>
        </p:nvSpPr>
        <p:spPr>
          <a:xfrm>
            <a:off x="3121121" y="3931161"/>
            <a:ext cx="2417990" cy="1336760"/>
          </a:xfrm>
          <a:custGeom>
            <a:avLst/>
            <a:gdLst>
              <a:gd name="connsiteX0" fmla="*/ 0 w 2333768"/>
              <a:gd name="connsiteY0" fmla="*/ 1255233 h 1255233"/>
              <a:gd name="connsiteX1" fmla="*/ 1228299 w 2333768"/>
              <a:gd name="connsiteY1" fmla="*/ 177060 h 1255233"/>
              <a:gd name="connsiteX2" fmla="*/ 2333768 w 2333768"/>
              <a:gd name="connsiteY2" fmla="*/ 13287 h 125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768" h="1255233">
                <a:moveTo>
                  <a:pt x="0" y="1255233"/>
                </a:moveTo>
                <a:cubicBezTo>
                  <a:pt x="419669" y="819642"/>
                  <a:pt x="839338" y="384051"/>
                  <a:pt x="1228299" y="177060"/>
                </a:cubicBezTo>
                <a:cubicBezTo>
                  <a:pt x="1617260" y="-29931"/>
                  <a:pt x="1975514" y="-8322"/>
                  <a:pt x="2333768" y="13287"/>
                </a:cubicBezTo>
              </a:path>
            </a:pathLst>
          </a:custGeom>
          <a:ln w="19050">
            <a:solidFill>
              <a:srgbClr val="F95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31C73E-6993-48C6-9822-7F6994DFF3BD}"/>
              </a:ext>
            </a:extLst>
          </p:cNvPr>
          <p:cNvSpPr/>
          <p:nvPr/>
        </p:nvSpPr>
        <p:spPr>
          <a:xfrm rot="20071618">
            <a:off x="4929525" y="3948634"/>
            <a:ext cx="8919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FF4BDD-0B95-49AC-97DE-B5E2DEBBD7DF}"/>
              </a:ext>
            </a:extLst>
          </p:cNvPr>
          <p:cNvSpPr/>
          <p:nvPr/>
        </p:nvSpPr>
        <p:spPr>
          <a:xfrm>
            <a:off x="5001633" y="3931159"/>
            <a:ext cx="588023" cy="126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F8EB8B-DBC3-4DBB-959B-DA0F92D127D1}"/>
              </a:ext>
            </a:extLst>
          </p:cNvPr>
          <p:cNvCxnSpPr>
            <a:cxnSpLocks/>
          </p:cNvCxnSpPr>
          <p:nvPr/>
        </p:nvCxnSpPr>
        <p:spPr>
          <a:xfrm flipV="1">
            <a:off x="4920020" y="3910695"/>
            <a:ext cx="2830112" cy="39819"/>
          </a:xfrm>
          <a:prstGeom prst="line">
            <a:avLst/>
          </a:prstGeom>
          <a:ln w="19050">
            <a:solidFill>
              <a:srgbClr val="F95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DC04439-672A-4E1D-9BBD-A55C8774DBFF}"/>
              </a:ext>
            </a:extLst>
          </p:cNvPr>
          <p:cNvCxnSpPr>
            <a:cxnSpLocks/>
          </p:cNvCxnSpPr>
          <p:nvPr/>
        </p:nvCxnSpPr>
        <p:spPr>
          <a:xfrm>
            <a:off x="5024220" y="3910695"/>
            <a:ext cx="394523" cy="10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D0E2620-05C6-4FE8-B062-9DC6390809F6}"/>
              </a:ext>
            </a:extLst>
          </p:cNvPr>
          <p:cNvSpPr/>
          <p:nvPr/>
        </p:nvSpPr>
        <p:spPr>
          <a:xfrm rot="21444131">
            <a:off x="5071103" y="3771313"/>
            <a:ext cx="1030803" cy="13600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A2F52-869E-4863-9D8C-D5CF446761DC}"/>
              </a:ext>
            </a:extLst>
          </p:cNvPr>
          <p:cNvSpPr txBox="1"/>
          <p:nvPr/>
        </p:nvSpPr>
        <p:spPr>
          <a:xfrm>
            <a:off x="5065197" y="5375078"/>
            <a:ext cx="19652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تعداد داده ها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D3A071-A213-4ED5-AE11-AFCEFC17512D}"/>
              </a:ext>
            </a:extLst>
          </p:cNvPr>
          <p:cNvSpPr txBox="1"/>
          <p:nvPr/>
        </p:nvSpPr>
        <p:spPr>
          <a:xfrm rot="16200000">
            <a:off x="1661971" y="3434635"/>
            <a:ext cx="19652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cs typeface="B Nazanin" panose="00000700000000000000" pitchFamily="2" charset="-78"/>
              </a:rPr>
              <a:t>کارایی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AF3763-E529-49C2-8627-0ED6311D27BB}"/>
              </a:ext>
            </a:extLst>
          </p:cNvPr>
          <p:cNvSpPr txBox="1"/>
          <p:nvPr/>
        </p:nvSpPr>
        <p:spPr>
          <a:xfrm>
            <a:off x="7957102" y="2534724"/>
            <a:ext cx="14898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یادگیری عمیق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C18B24-8B73-448D-BBA3-2948E840DFD9}"/>
              </a:ext>
            </a:extLst>
          </p:cNvPr>
          <p:cNvSpPr txBox="1"/>
          <p:nvPr/>
        </p:nvSpPr>
        <p:spPr>
          <a:xfrm>
            <a:off x="7983541" y="3619301"/>
            <a:ext cx="146343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cs typeface="B Nazanin" panose="00000700000000000000" pitchFamily="2" charset="-78"/>
              </a:rPr>
              <a:t>روش های سنتی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88ACC594-00CB-4826-9713-B6779CA1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7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1953095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219" y="284737"/>
            <a:ext cx="6367440" cy="782638"/>
          </a:xfrm>
        </p:spPr>
        <p:txBody>
          <a:bodyPr>
            <a:noAutofit/>
          </a:bodyPr>
          <a:lstStyle/>
          <a:p>
            <a:pPr algn="r"/>
            <a:r>
              <a:rPr lang="fa-IR" sz="2800" dirty="0">
                <a:cs typeface="B Nazanin" panose="00000700000000000000" pitchFamily="2" charset="-78"/>
              </a:rPr>
              <a:t>شبکه های عصبی مصنوعی و یادگیری عمیق</a:t>
            </a:r>
            <a:endParaRPr lang="ru-RU" sz="2800" dirty="0">
              <a:cs typeface="B Nazanin" panose="00000700000000000000" pitchFamily="2" charset="-7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474F9-77D8-4C4F-B611-A72B65BE5F11}"/>
              </a:ext>
            </a:extLst>
          </p:cNvPr>
          <p:cNvSpPr/>
          <p:nvPr/>
        </p:nvSpPr>
        <p:spPr>
          <a:xfrm>
            <a:off x="2434128" y="2176409"/>
            <a:ext cx="2650434" cy="2650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fa-IR" dirty="0">
              <a:cs typeface="B Nazanin" panose="00000700000000000000" pitchFamily="2" charset="-7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0E89EE-E5B9-42D0-B77D-E84BC659A22E}"/>
              </a:ext>
            </a:extLst>
          </p:cNvPr>
          <p:cNvCxnSpPr>
            <a:cxnSpLocks/>
          </p:cNvCxnSpPr>
          <p:nvPr/>
        </p:nvCxnSpPr>
        <p:spPr>
          <a:xfrm>
            <a:off x="1095657" y="3733541"/>
            <a:ext cx="13384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EB0818-4A35-4C7A-BD0B-E1E739714976}"/>
                  </a:ext>
                </a:extLst>
              </p:cNvPr>
              <p:cNvSpPr txBox="1"/>
              <p:nvPr/>
            </p:nvSpPr>
            <p:spPr>
              <a:xfrm>
                <a:off x="5433393" y="1756775"/>
                <a:ext cx="6102626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a-IR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a-IR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a-I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a-I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a-IR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a-IR" sz="2000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fa-IR" sz="20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EB0818-4A35-4C7A-BD0B-E1E739714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393" y="1756775"/>
                <a:ext cx="6102626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3BD11A-7C08-4DB3-89D4-1CB2DDBA65FD}"/>
              </a:ext>
            </a:extLst>
          </p:cNvPr>
          <p:cNvCxnSpPr>
            <a:cxnSpLocks/>
          </p:cNvCxnSpPr>
          <p:nvPr/>
        </p:nvCxnSpPr>
        <p:spPr>
          <a:xfrm>
            <a:off x="5084562" y="3481351"/>
            <a:ext cx="94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A02FA6-1F36-4351-B4E9-69B5DCBEE88F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214927" y="4438696"/>
            <a:ext cx="1607348" cy="633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8C314F-763D-457C-A135-1E5D1BC486D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281624" y="2319416"/>
            <a:ext cx="1540651" cy="24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E56983B-FE19-4609-8CCA-FD96029C6CCD}"/>
              </a:ext>
            </a:extLst>
          </p:cNvPr>
          <p:cNvSpPr/>
          <p:nvPr/>
        </p:nvSpPr>
        <p:spPr>
          <a:xfrm>
            <a:off x="1682529" y="4367192"/>
            <a:ext cx="82361" cy="82361"/>
          </a:xfrm>
          <a:prstGeom prst="flowChartConnector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24A4D8-3DC5-4648-BFE7-5C470133FE88}"/>
                  </a:ext>
                </a:extLst>
              </p:cNvPr>
              <p:cNvSpPr txBox="1"/>
              <p:nvPr/>
            </p:nvSpPr>
            <p:spPr>
              <a:xfrm>
                <a:off x="2447903" y="3269710"/>
                <a:ext cx="276307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ctivation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function</m:t>
                      </m:r>
                      <m:d>
                        <m:dPr>
                          <m:ctrlPr>
                            <a:rPr lang="fa-I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fa-I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24A4D8-3DC5-4648-BFE7-5C470133F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03" y="3269710"/>
                <a:ext cx="2763078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FA3ABA9-129B-466B-AE40-3A24712388BD}"/>
              </a:ext>
            </a:extLst>
          </p:cNvPr>
          <p:cNvSpPr txBox="1"/>
          <p:nvPr/>
        </p:nvSpPr>
        <p:spPr>
          <a:xfrm>
            <a:off x="6894330" y="4432931"/>
            <a:ext cx="4929809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000" dirty="0">
                <a:cs typeface="B Nazanin" panose="00000700000000000000" pitchFamily="2" charset="-78"/>
              </a:rPr>
              <a:t>توابع </a:t>
            </a:r>
            <a:r>
              <a:rPr lang="fa-IR" sz="2000" dirty="0" err="1">
                <a:cs typeface="B Nazanin" panose="00000700000000000000" pitchFamily="2" charset="-78"/>
              </a:rPr>
              <a:t>فعالسازی</a:t>
            </a:r>
            <a:endParaRPr lang="fa-IR" sz="2000" dirty="0">
              <a:cs typeface="B Nazanin" panose="00000700000000000000" pitchFamily="2" charset="-78"/>
            </a:endParaRPr>
          </a:p>
          <a:p>
            <a:pPr algn="r"/>
            <a:endParaRPr lang="fa-IR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65F008-6B50-4D1C-BE7D-FC05BCBEF6CE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AB5D06-AAAB-44F5-97B3-B331647C585E}"/>
                  </a:ext>
                </a:extLst>
              </p:cNvPr>
              <p:cNvSpPr txBox="1"/>
              <p:nvPr/>
            </p:nvSpPr>
            <p:spPr>
              <a:xfrm>
                <a:off x="587366" y="1991743"/>
                <a:ext cx="738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a-IR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AB5D06-AAAB-44F5-97B3-B331647C5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66" y="1991743"/>
                <a:ext cx="73828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17A914-8479-4E8B-92FF-6DC22CD8B98F}"/>
                  </a:ext>
                </a:extLst>
              </p:cNvPr>
              <p:cNvSpPr txBox="1"/>
              <p:nvPr/>
            </p:nvSpPr>
            <p:spPr>
              <a:xfrm>
                <a:off x="490330" y="4818172"/>
                <a:ext cx="738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17A914-8479-4E8B-92FF-6DC22CD8B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0" y="4818172"/>
                <a:ext cx="7382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EE9B65-57FD-4164-B059-406A62B53F47}"/>
                  </a:ext>
                </a:extLst>
              </p:cNvPr>
              <p:cNvSpPr txBox="1"/>
              <p:nvPr/>
            </p:nvSpPr>
            <p:spPr>
              <a:xfrm>
                <a:off x="1488734" y="2048654"/>
                <a:ext cx="738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EE9B65-57FD-4164-B059-406A62B5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34" y="2048654"/>
                <a:ext cx="7382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986A22-7F28-4D8B-BD12-69D15DAE6F64}"/>
                  </a:ext>
                </a:extLst>
              </p:cNvPr>
              <p:cNvSpPr txBox="1"/>
              <p:nvPr/>
            </p:nvSpPr>
            <p:spPr>
              <a:xfrm>
                <a:off x="1366278" y="4487231"/>
                <a:ext cx="738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986A22-7F28-4D8B-BD12-69D15DAE6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78" y="4487231"/>
                <a:ext cx="7382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1898B095-F6AD-4617-B8A5-378D6D81787E}"/>
              </a:ext>
            </a:extLst>
          </p:cNvPr>
          <p:cNvSpPr/>
          <p:nvPr/>
        </p:nvSpPr>
        <p:spPr>
          <a:xfrm>
            <a:off x="1682530" y="4198617"/>
            <a:ext cx="82361" cy="82361"/>
          </a:xfrm>
          <a:prstGeom prst="flowChartConnector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232726AD-149E-4F54-A118-C25164C7D958}"/>
              </a:ext>
            </a:extLst>
          </p:cNvPr>
          <p:cNvSpPr/>
          <p:nvPr/>
        </p:nvSpPr>
        <p:spPr>
          <a:xfrm>
            <a:off x="1682531" y="3999324"/>
            <a:ext cx="82361" cy="82361"/>
          </a:xfrm>
          <a:prstGeom prst="flowChartConnector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24B6064B-EDAD-40AF-84F4-48F83C3DC259}"/>
              </a:ext>
            </a:extLst>
          </p:cNvPr>
          <p:cNvSpPr/>
          <p:nvPr/>
        </p:nvSpPr>
        <p:spPr>
          <a:xfrm>
            <a:off x="1696306" y="3376875"/>
            <a:ext cx="82361" cy="82361"/>
          </a:xfrm>
          <a:prstGeom prst="flowChartConnector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37FFFC7B-9FF1-4DC2-9D03-C41F58183E04}"/>
              </a:ext>
            </a:extLst>
          </p:cNvPr>
          <p:cNvSpPr/>
          <p:nvPr/>
        </p:nvSpPr>
        <p:spPr>
          <a:xfrm>
            <a:off x="1696306" y="3104051"/>
            <a:ext cx="82361" cy="82361"/>
          </a:xfrm>
          <a:prstGeom prst="flowChartConnector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C4234FA3-A3EA-4469-A689-AFCB6F951CBE}"/>
              </a:ext>
            </a:extLst>
          </p:cNvPr>
          <p:cNvSpPr/>
          <p:nvPr/>
        </p:nvSpPr>
        <p:spPr>
          <a:xfrm>
            <a:off x="1698619" y="2920117"/>
            <a:ext cx="82361" cy="82361"/>
          </a:xfrm>
          <a:prstGeom prst="flowChartConnector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20B518D4-5492-4812-A60C-14AC2DDFA088}"/>
              </a:ext>
            </a:extLst>
          </p:cNvPr>
          <p:cNvSpPr/>
          <p:nvPr/>
        </p:nvSpPr>
        <p:spPr>
          <a:xfrm>
            <a:off x="1698619" y="2717908"/>
            <a:ext cx="82361" cy="82361"/>
          </a:xfrm>
          <a:prstGeom prst="flowChartConnector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a-IR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CB336C8-6555-4718-8ABA-F509CD362679}"/>
              </a:ext>
            </a:extLst>
          </p:cNvPr>
          <p:cNvSpPr/>
          <p:nvPr/>
        </p:nvSpPr>
        <p:spPr>
          <a:xfrm>
            <a:off x="9914983" y="3877433"/>
            <a:ext cx="385794" cy="1588927"/>
          </a:xfrm>
          <a:prstGeom prst="rightBrace">
            <a:avLst/>
          </a:prstGeom>
          <a:ln>
            <a:solidFill>
              <a:srgbClr val="931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3EB26E-1692-407B-98B4-62160406FC80}"/>
              </a:ext>
            </a:extLst>
          </p:cNvPr>
          <p:cNvSpPr txBox="1"/>
          <p:nvPr/>
        </p:nvSpPr>
        <p:spPr>
          <a:xfrm>
            <a:off x="6423033" y="3901719"/>
            <a:ext cx="34919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1800" dirty="0" err="1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a-IR" sz="1800" dirty="0">
              <a:solidFill>
                <a:srgbClr val="000000"/>
              </a:solidFill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en-US" sz="18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Leaky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1800" dirty="0">
              <a:solidFill>
                <a:srgbClr val="000000"/>
              </a:solidFill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en-US" dirty="0">
                <a:cs typeface="B Nazanin" panose="00000700000000000000" pitchFamily="2" charset="-78"/>
              </a:rPr>
              <a:t>Mish</a:t>
            </a:r>
          </a:p>
          <a:p>
            <a:pPr algn="r" rtl="1"/>
            <a:r>
              <a:rPr lang="fa-IR" dirty="0" err="1">
                <a:cs typeface="B Nazanin" panose="00000700000000000000" pitchFamily="2" charset="-78"/>
              </a:rPr>
              <a:t>سیگموید</a:t>
            </a:r>
            <a:r>
              <a:rPr lang="fa-IR" dirty="0">
                <a:cs typeface="B Nazanin" panose="00000700000000000000" pitchFamily="2" charset="-78"/>
              </a:rPr>
              <a:t>( در لایه ی خروجی)</a:t>
            </a:r>
          </a:p>
          <a:p>
            <a:pPr algn="r" rtl="1"/>
            <a:r>
              <a:rPr lang="fa-IR" dirty="0" err="1">
                <a:cs typeface="B Nazanin" panose="00000700000000000000" pitchFamily="2" charset="-78"/>
              </a:rPr>
              <a:t>سافت</a:t>
            </a:r>
            <a:r>
              <a:rPr lang="fa-IR" dirty="0">
                <a:cs typeface="B Nazanin" panose="00000700000000000000" pitchFamily="2" charset="-78"/>
              </a:rPr>
              <a:t> </a:t>
            </a:r>
            <a:r>
              <a:rPr lang="fa-IR" dirty="0" err="1">
                <a:cs typeface="B Nazanin" panose="00000700000000000000" pitchFamily="2" charset="-78"/>
              </a:rPr>
              <a:t>مکس</a:t>
            </a:r>
            <a:r>
              <a:rPr lang="fa-IR" dirty="0">
                <a:cs typeface="B Nazanin" panose="00000700000000000000" pitchFamily="2" charset="-78"/>
              </a:rPr>
              <a:t>(در لایه ی خروجی)</a:t>
            </a:r>
          </a:p>
        </p:txBody>
      </p:sp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DC645B77-A8CB-4076-8737-C53FED36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8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216606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B7AC6-A170-42E0-BC3A-CB78D5D6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4" y="284737"/>
            <a:ext cx="7795476" cy="78263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/>
              <a:t>تابع هزینه</a:t>
            </a:r>
            <a:endParaRPr lang="ru-RU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85C3A-E8F2-4BCB-9575-2E0584DAB25B}"/>
              </a:ext>
            </a:extLst>
          </p:cNvPr>
          <p:cNvCxnSpPr>
            <a:cxnSpLocks/>
          </p:cNvCxnSpPr>
          <p:nvPr/>
        </p:nvCxnSpPr>
        <p:spPr>
          <a:xfrm flipH="1">
            <a:off x="5589219" y="1048763"/>
            <a:ext cx="62349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F6E6DB9-6FBA-44EB-8FC4-5FD509D49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42" y="1554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a-I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784EB-090A-4CF7-8B88-79229F966FF4}"/>
              </a:ext>
            </a:extLst>
          </p:cNvPr>
          <p:cNvSpPr txBox="1"/>
          <p:nvPr/>
        </p:nvSpPr>
        <p:spPr>
          <a:xfrm>
            <a:off x="5728139" y="12868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a-IR" altLang="fa-I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700000000000000" pitchFamily="2" charset="-78"/>
              </a:rPr>
              <a:t>1- </a:t>
            </a:r>
            <a:r>
              <a:rPr lang="fa-IR" altLang="fa-I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700000000000000" pitchFamily="2" charset="-78"/>
              </a:rPr>
              <a:t>آنتروپی</a:t>
            </a:r>
            <a:r>
              <a:rPr lang="fa-IR" altLang="fa-I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700000000000000" pitchFamily="2" charset="-78"/>
              </a:rPr>
              <a:t> متقاطع</a:t>
            </a:r>
            <a:endParaRPr kumimoji="0" lang="en-US" altLang="fa-I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B Nazanin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06BA-697E-4E3A-86B3-90AF21DFC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83" y="3077588"/>
            <a:ext cx="9048750" cy="3495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177919-1517-49A1-B939-36E2DD3D804C}"/>
                  </a:ext>
                </a:extLst>
              </p:cNvPr>
              <p:cNvSpPr txBox="1"/>
              <p:nvPr/>
            </p:nvSpPr>
            <p:spPr>
              <a:xfrm>
                <a:off x="-1235242" y="1548498"/>
                <a:ext cx="7331242" cy="845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just" rtl="1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a-IR" sz="1800" b="0" i="1" u="none" strike="noStrike" smtClean="0">
                          <a:effectLst/>
                          <a:latin typeface="Cambria Math" panose="02040503050406030204" pitchFamily="18" charset="0"/>
                          <a:cs typeface="+mj-cs"/>
                        </a:rPr>
                        <m:t>Cross</m:t>
                      </m:r>
                      <m:r>
                        <a:rPr lang="fa-IR" sz="1800" b="0" u="none" strike="noStrike" smtClean="0">
                          <a:effectLst/>
                          <a:latin typeface="Cambria Math" panose="02040503050406030204" pitchFamily="18" charset="0"/>
                          <a:cs typeface="+mj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a-IR" sz="1800" b="0" i="1" u="none" strike="noStrike" smtClean="0">
                          <a:effectLst/>
                          <a:latin typeface="Cambria Math" panose="02040503050406030204" pitchFamily="18" charset="0"/>
                          <a:cs typeface="+mj-cs"/>
                        </a:rPr>
                        <m:t>Entropy</m:t>
                      </m:r>
                      <m:r>
                        <a:rPr lang="fa-IR" sz="1800" b="0" u="none" strike="noStrike" smtClean="0">
                          <a:effectLst/>
                          <a:latin typeface="Cambria Math" panose="02040503050406030204" pitchFamily="18" charset="0"/>
                          <a:cs typeface="+mj-cs"/>
                        </a:rPr>
                        <m:t>=−</m:t>
                      </m:r>
                      <m:f>
                        <m:fPr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  <a:cs typeface="+mj-cs"/>
                            </a:rPr>
                          </m:ctrlPr>
                        </m:fPr>
                        <m:num>
                          <m:r>
                            <a:rPr lang="fa-IR" sz="1800" b="0" i="1" u="none" strike="noStrike">
                              <a:effectLst/>
                              <a:latin typeface="Cambria Math" panose="02040503050406030204" pitchFamily="18" charset="0"/>
                              <a:cs typeface="+mj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a-IR" sz="1800" b="0" i="1" u="none" strike="noStrike">
                              <a:effectLst/>
                              <a:latin typeface="Cambria Math" panose="02040503050406030204" pitchFamily="18" charset="0"/>
                              <a:cs typeface="+mj-cs"/>
                            </a:rPr>
                            <m:t>n</m:t>
                          </m:r>
                        </m:den>
                      </m:f>
                      <m:r>
                        <a:rPr lang="fa-IR" sz="1800" b="0" u="none" strike="noStrike">
                          <a:effectLst/>
                          <a:latin typeface="Cambria Math" panose="02040503050406030204" pitchFamily="18" charset="0"/>
                          <a:cs typeface="+mj-cs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1800" i="1" u="none" strike="noStrike">
                              <a:effectLst/>
                              <a:latin typeface="Cambria Math" panose="02040503050406030204" pitchFamily="18" charset="0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a-IR" sz="1800" b="0" i="1" u="none" strike="noStrike">
                              <a:effectLst/>
                              <a:latin typeface="Cambria Math" panose="02040503050406030204" pitchFamily="18" charset="0"/>
                              <a:cs typeface="+mj-cs"/>
                            </a:rPr>
                            <m:t>i</m:t>
                          </m:r>
                          <m:r>
                            <a:rPr lang="fa-IR" sz="1800" b="0" u="none" strike="noStrike">
                              <a:effectLst/>
                              <a:latin typeface="Cambria Math" panose="02040503050406030204" pitchFamily="18" charset="0"/>
                              <a:cs typeface="+mj-cs"/>
                            </a:rPr>
                            <m:t>=</m:t>
                          </m:r>
                          <m:r>
                            <a:rPr lang="fa-IR" sz="1800" b="0" i="1" u="none" strike="noStrike">
                              <a:effectLst/>
                              <a:latin typeface="Cambria Math" panose="02040503050406030204" pitchFamily="18" charset="0"/>
                              <a:cs typeface="+mj-cs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a-IR" sz="1800" b="0" i="1" u="none" strike="noStrike">
                              <a:effectLst/>
                              <a:latin typeface="Cambria Math" panose="02040503050406030204" pitchFamily="18" charset="0"/>
                              <a:cs typeface="+mj-cs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a-IR" sz="1800" b="0" i="1" u="none" strike="noStrike">
                                  <a:effectLst/>
                                  <a:latin typeface="Cambria Math" panose="02040503050406030204" pitchFamily="18" charset="0"/>
                                  <a:cs typeface="+mj-cs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a-IR" sz="1800" b="0" i="1" u="none" strike="noStrike">
                                  <a:effectLst/>
                                  <a:latin typeface="Cambria Math" panose="02040503050406030204" pitchFamily="18" charset="0"/>
                                  <a:cs typeface="+mj-cs"/>
                                </a:rPr>
                                <m:t>i</m:t>
                              </m:r>
                            </m:sub>
                          </m:sSub>
                          <m:func>
                            <m:funcPr>
                              <m:ctrlPr>
                                <a:rPr lang="fa-IR" sz="1800" i="1" u="none" strike="noStrike">
                                  <a:effectLst/>
                                  <a:latin typeface="Cambria Math" panose="02040503050406030204" pitchFamily="18" charset="0"/>
                                  <a:cs typeface="+mj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a-IR" sz="1800" b="0" i="1" u="none" strike="noStrike">
                                  <a:effectLst/>
                                  <a:latin typeface="Cambria Math" panose="02040503050406030204" pitchFamily="18" charset="0"/>
                                  <a:cs typeface="+mj-cs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a-IR" sz="1800" i="1" u="none" strike="noStrike">
                                      <a:effectLst/>
                                      <a:latin typeface="Cambria Math" panose="02040503050406030204" pitchFamily="18" charset="0"/>
                                      <a:cs typeface="+mj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sz="1800" i="1" u="none" strike="noStrike">
                                          <a:effectLst/>
                                          <a:latin typeface="Cambria Math" panose="02040503050406030204" pitchFamily="18" charset="0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a-IR" sz="1800" b="0" i="1" u="none" strike="noStrike">
                                          <a:effectLst/>
                                          <a:latin typeface="Cambria Math" panose="02040503050406030204" pitchFamily="18" charset="0"/>
                                          <a:cs typeface="+mj-cs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a-IR" sz="1800" b="0" i="1" u="none" strike="noStrike">
                                          <a:effectLst/>
                                          <a:latin typeface="Cambria Math" panose="02040503050406030204" pitchFamily="18" charset="0"/>
                                          <a:cs typeface="+mj-cs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fa-IR" sz="1800" b="0" u="none" strike="noStrike">
                          <a:effectLst/>
                          <a:latin typeface="Cambria Math" panose="02040503050406030204" pitchFamily="18" charset="0"/>
                          <a:cs typeface="+mj-cs"/>
                        </a:rPr>
                        <m:t>.</m:t>
                      </m:r>
                    </m:oMath>
                  </m:oMathPara>
                </a14:m>
                <a:endParaRPr lang="fa-IR" sz="2800" i="0" u="none" strike="noStrike" dirty="0">
                  <a:effectLst/>
                  <a:latin typeface="Arial" panose="020B060402020202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177919-1517-49A1-B939-36E2DD3D8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35242" y="1548498"/>
                <a:ext cx="7331242" cy="845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222E53F-F36D-457A-B211-B44F0CAB5609}"/>
              </a:ext>
            </a:extLst>
          </p:cNvPr>
          <p:cNvSpPr/>
          <p:nvPr/>
        </p:nvSpPr>
        <p:spPr>
          <a:xfrm>
            <a:off x="1437861" y="5439833"/>
            <a:ext cx="9952382" cy="1418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D7AC9-F7C1-465D-8C2D-94E750EEA6A0}"/>
              </a:ext>
            </a:extLst>
          </p:cNvPr>
          <p:cNvSpPr/>
          <p:nvPr/>
        </p:nvSpPr>
        <p:spPr>
          <a:xfrm>
            <a:off x="4161184" y="4697100"/>
            <a:ext cx="4187687" cy="78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0C5AD-0104-47B3-8283-3CEDDF6F381A}"/>
              </a:ext>
            </a:extLst>
          </p:cNvPr>
          <p:cNvSpPr txBox="1"/>
          <p:nvPr/>
        </p:nvSpPr>
        <p:spPr>
          <a:xfrm>
            <a:off x="4422912" y="6195770"/>
            <a:ext cx="398227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200" dirty="0">
                <a:solidFill>
                  <a:schemeClr val="bg1">
                    <a:lumMod val="50000"/>
                  </a:schemeClr>
                </a:solidFill>
              </a:rPr>
              <a:t>https://gombru.github.io/2018/05/23/cross_entropy_loss/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37D143F-C926-426A-B050-FAB9A0EE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D45400E1-C06B-4D3B-B6C7-2D1877364C58}" type="slidenum">
              <a:rPr lang="fa-IR" sz="1400" smtClean="0">
                <a:solidFill>
                  <a:schemeClr val="tx1"/>
                </a:solidFill>
                <a:cs typeface="B Nazanin" panose="00000700000000000000" pitchFamily="2" charset="-78"/>
              </a:rPr>
              <a:pPr algn="r"/>
              <a:t>9</a:t>
            </a:fld>
            <a:r>
              <a:rPr lang="fa-IR" sz="1400" dirty="0">
                <a:solidFill>
                  <a:schemeClr val="tx1"/>
                </a:solidFill>
                <a:cs typeface="B Nazanin" panose="00000700000000000000" pitchFamily="2" charset="-78"/>
              </a:rPr>
              <a:t> از 52</a:t>
            </a:r>
          </a:p>
        </p:txBody>
      </p:sp>
    </p:spTree>
    <p:extLst>
      <p:ext uri="{BB962C8B-B14F-4D97-AF65-F5344CB8AC3E}">
        <p14:creationId xmlns:p14="http://schemas.microsoft.com/office/powerpoint/2010/main" val="166007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3525</Words>
  <Application>Microsoft Office PowerPoint</Application>
  <PresentationFormat>Widescreen</PresentationFormat>
  <Paragraphs>845</Paragraphs>
  <Slides>63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Andalus</vt:lpstr>
      <vt:lpstr>Arial</vt:lpstr>
      <vt:lpstr>B Nazanin</vt:lpstr>
      <vt:lpstr>Calibri</vt:lpstr>
      <vt:lpstr>Calibri Light</vt:lpstr>
      <vt:lpstr>Cambria</vt:lpstr>
      <vt:lpstr>Cambria Math</vt:lpstr>
      <vt:lpstr>Century Schoolbook</vt:lpstr>
      <vt:lpstr>Times New Roman</vt:lpstr>
      <vt:lpstr>Office Theme</vt:lpstr>
      <vt:lpstr>PowerPoint Presentation</vt:lpstr>
      <vt:lpstr>PowerPoint Presentation</vt:lpstr>
      <vt:lpstr>حوزه ی فعالیت های بینایی ماشین</vt:lpstr>
      <vt:lpstr>حوزه ی فعالیت های بینایی ماشین</vt:lpstr>
      <vt:lpstr>کاربردهای تشخیص شی</vt:lpstr>
      <vt:lpstr>شبکه های عصبی مصنوعی و یادگیری عمیق</vt:lpstr>
      <vt:lpstr>PowerPoint Presentation</vt:lpstr>
      <vt:lpstr>شبکه های عصبی مصنوعی و یادگیری عمیق</vt:lpstr>
      <vt:lpstr>تابع هزینه</vt:lpstr>
      <vt:lpstr>تابع هزینه</vt:lpstr>
      <vt:lpstr>تابع هزینه</vt:lpstr>
      <vt:lpstr>شبکه های عصبی مصنوعی و یادگیری عمیق</vt:lpstr>
      <vt:lpstr>شبکه های دسته بندی</vt:lpstr>
      <vt:lpstr>الگوریتم های دسته بندی</vt:lpstr>
      <vt:lpstr>الگوریتم های دسته بندی</vt:lpstr>
      <vt:lpstr>الگوریتم های دسته بندی</vt:lpstr>
      <vt:lpstr>الگوریتم های دسته بندی</vt:lpstr>
      <vt:lpstr>شبکه های تشخیص شی</vt:lpstr>
      <vt:lpstr>معماری شبکه های تشخیص دهنده ی شی</vt:lpstr>
      <vt:lpstr>پژوهش های پیشین</vt:lpstr>
      <vt:lpstr>شبکه های عصبی کانولوشنی مبتنی بر ناحیه(RCNN)-2014</vt:lpstr>
      <vt:lpstr>شبکه های عصبی کانولوشنی مبتنی بر ناحیه سریع(Fast-RCNN)-2015</vt:lpstr>
      <vt:lpstr>شبکه های عصبی کانولوشنی مبتنی بر ناحیه سریع تر(Faster-RCNN)-2016</vt:lpstr>
      <vt:lpstr>الگوریتم تشخیص تصویر تک(SSD single shot detector)-2016</vt:lpstr>
      <vt:lpstr>شبکه های تشخیص شی یولو</vt:lpstr>
      <vt:lpstr>الگوریتم های یولو(YOLO you only look once)-2016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الگوریتم های یولو(YOLO you only look once)</vt:lpstr>
      <vt:lpstr>PowerPoint Presentation</vt:lpstr>
      <vt:lpstr>مجموعه داده</vt:lpstr>
      <vt:lpstr>پیاده سازی یولو3 در پایتون</vt:lpstr>
      <vt:lpstr>روش ارزیابی مدل تشخیص شی با mAP ((Mean average precision  </vt:lpstr>
      <vt:lpstr>پیاده سازی یولو3 در پایتون</vt:lpstr>
      <vt:lpstr>نتایج آموزش شبکه ها</vt:lpstr>
      <vt:lpstr>برخی مشکلات WIDER FACE</vt:lpstr>
      <vt:lpstr>نمونه ای از پیش بینی ها</vt:lpstr>
      <vt:lpstr>نمونه ای از پیش بینی ها</vt:lpstr>
      <vt:lpstr>نمونه ای از تشخیص چهره در ویدئو با یولو3(تیزر فیلم 23 نفر)</vt:lpstr>
      <vt:lpstr>کارهای آینده</vt:lpstr>
      <vt:lpstr>منابع</vt:lpstr>
      <vt:lpstr>منابع</vt:lpstr>
      <vt:lpstr>منابع</vt:lpstr>
      <vt:lpstr>باتشکر از توجه همگی بزرگواران </vt:lpstr>
      <vt:lpstr>الگوریتم های یولو(YOLO you only look once)</vt:lpstr>
      <vt:lpstr>الگوریتم های یولو(YOLO you only look once)</vt:lpstr>
      <vt:lpstr>نتایج آموزش شبکه ها</vt:lpstr>
      <vt:lpstr>نتایج آموزش شبکه ها</vt:lpstr>
      <vt:lpstr>روش ارزیابی مدل تشخیص شی با mAP Mean average precision) )</vt:lpstr>
      <vt:lpstr>روش ارزیابی مدل تشخیص شی با mAP Mean average precision) )</vt:lpstr>
      <vt:lpstr>روش ارزیابی مدل تشخیص شی با mAP Mean average precision) 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khalili.sanaz94@gmail.com</dc:creator>
  <cp:lastModifiedBy>khalili.sanaz94@gmail.com</cp:lastModifiedBy>
  <cp:revision>48</cp:revision>
  <dcterms:created xsi:type="dcterms:W3CDTF">2021-01-12T05:06:08Z</dcterms:created>
  <dcterms:modified xsi:type="dcterms:W3CDTF">2021-01-29T09:29:17Z</dcterms:modified>
</cp:coreProperties>
</file>